
<file path=[Content_Types].xml><?xml version="1.0" encoding="utf-8"?>
<Types xmlns="http://schemas.openxmlformats.org/package/2006/content-types">
  <Default Extension="jpeg" ContentType="image/jpeg"/>
  <Default Extension="png" ContentType="image/png"/>
  <Default Extension="mp3" ContentType="audio/mp3"/>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bookmarkIdSeed="3" removePersonalInfoOnSave="1">
  <p:sldMasterIdLst>
    <p:sldMasterId id="2147483648" r:id="rId1"/>
  </p:sldMasterIdLst>
  <p:notesMasterIdLst>
    <p:notesMasterId r:id="rId4"/>
  </p:notesMasterIdLst>
  <p:sldIdLst>
    <p:sldId id="308" r:id="rId3"/>
    <p:sldId id="302" r:id="rId5"/>
    <p:sldId id="303" r:id="rId6"/>
    <p:sldId id="259" r:id="rId7"/>
    <p:sldId id="423" r:id="rId8"/>
    <p:sldId id="261" r:id="rId9"/>
    <p:sldId id="262" r:id="rId10"/>
    <p:sldId id="304" r:id="rId11"/>
    <p:sldId id="260" r:id="rId12"/>
    <p:sldId id="267" r:id="rId13"/>
    <p:sldId id="418" r:id="rId14"/>
    <p:sldId id="313" r:id="rId15"/>
    <p:sldId id="265" r:id="rId16"/>
    <p:sldId id="419" r:id="rId17"/>
    <p:sldId id="420" r:id="rId18"/>
    <p:sldId id="421" r:id="rId19"/>
    <p:sldId id="422" r:id="rId20"/>
    <p:sldId id="436" r:id="rId21"/>
    <p:sldId id="448" r:id="rId22"/>
    <p:sldId id="446" r:id="rId23"/>
    <p:sldId id="443" r:id="rId24"/>
    <p:sldId id="444" r:id="rId25"/>
    <p:sldId id="445" r:id="rId26"/>
    <p:sldId id="447" r:id="rId27"/>
    <p:sldId id="449" r:id="rId28"/>
    <p:sldId id="437" r:id="rId29"/>
    <p:sldId id="438" r:id="rId30"/>
    <p:sldId id="439" r:id="rId31"/>
    <p:sldId id="440" r:id="rId32"/>
    <p:sldId id="442" r:id="rId33"/>
    <p:sldId id="460" r:id="rId3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ABDC7"/>
    <a:srgbClr val="4F989D"/>
    <a:srgbClr val="4C4B50"/>
    <a:srgbClr val="21929B"/>
    <a:srgbClr val="E6E6E6"/>
    <a:srgbClr val="CE8F63"/>
    <a:srgbClr val="40404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3" autoAdjust="0"/>
    <p:restoredTop sz="94660"/>
  </p:normalViewPr>
  <p:slideViewPr>
    <p:cSldViewPr snapToGrid="0">
      <p:cViewPr varScale="1">
        <p:scale>
          <a:sx n="89" d="100"/>
          <a:sy n="89" d="100"/>
        </p:scale>
        <p:origin x="466" y="77"/>
      </p:cViewPr>
      <p:guideLst/>
    </p:cSldViewPr>
  </p:slideViewPr>
  <p:notesTextViewPr>
    <p:cViewPr>
      <p:scale>
        <a:sx n="1" d="1"/>
        <a:sy n="1" d="1"/>
      </p:scale>
      <p:origin x="0" y="0"/>
    </p:cViewPr>
  </p:notesTextViewPr>
  <p:sorterViewPr>
    <p:cViewPr>
      <p:scale>
        <a:sx n="57" d="100"/>
        <a:sy n="57"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7" Type="http://schemas.openxmlformats.org/officeDocument/2006/relationships/tableStyles" Target="tableStyles.xml"/><Relationship Id="rId36" Type="http://schemas.openxmlformats.org/officeDocument/2006/relationships/viewProps" Target="viewProps.xml"/><Relationship Id="rId35" Type="http://schemas.openxmlformats.org/officeDocument/2006/relationships/presProps" Target="presProps.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DFE0C9E-2639-46A6-8917-DFA14418C888}"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99A0F2F-A266-428F-B20C-17EA4221FBC8}"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2600" y="1279525"/>
            <a:ext cx="6138863"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9C30804-0641-4ED6-A434-C34FDAF46F2F}"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99A0F2F-A266-428F-B20C-17EA4221FBC8}"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99A0F2F-A266-428F-B20C-17EA4221FBC8}"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99A0F2F-A266-428F-B20C-17EA4221FBC8}"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99A0F2F-A266-428F-B20C-17EA4221FBC8}"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99A0F2F-A266-428F-B20C-17EA4221FBC8}"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99A0F2F-A266-428F-B20C-17EA4221FBC8}"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99A0F2F-A266-428F-B20C-17EA4221FBC8}"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99A0F2F-A266-428F-B20C-17EA4221FBC8}"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39F00E3-84AE-4C74-9370-0C5407C9671E}"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99A0F2F-A266-428F-B20C-17EA4221FBC8}"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99A0F2F-A266-428F-B20C-17EA4221FBC8}"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99A0F2F-A266-428F-B20C-17EA4221FBC8}"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99A0F2F-A266-428F-B20C-17EA4221FBC8}"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99A0F2F-A266-428F-B20C-17EA4221FBC8}"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99A0F2F-A266-428F-B20C-17EA4221FBC8}"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99A0F2F-A266-428F-B20C-17EA4221FBC8}"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99A0F2F-A266-428F-B20C-17EA4221FBC8}"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99A0F2F-A266-428F-B20C-17EA4221FBC8}"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99A0F2F-A266-428F-B20C-17EA4221FBC8}" type="slidenum">
              <a:rPr lang="zh-CN" altLang="en-US" smtClean="0"/>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99A0F2F-A266-428F-B20C-17EA4221FBC8}"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4" name="PlaceHolder 1"/>
          <p:cNvSpPr>
            <a:spLocks noGrp="1" noRot="1" noChangeAspect="1"/>
          </p:cNvSpPr>
          <p:nvPr>
            <p:ph type="sldImg"/>
          </p:nvPr>
        </p:nvSpPr>
        <p:spPr>
          <a:xfrm>
            <a:off x="685800" y="1143000"/>
            <a:ext cx="5485320" cy="3085200"/>
          </a:xfrm>
          <a:prstGeom prst="rect">
            <a:avLst/>
          </a:prstGeom>
        </p:spPr>
      </p:sp>
      <p:sp>
        <p:nvSpPr>
          <p:cNvPr id="355" name="PlaceHolder 2"/>
          <p:cNvSpPr>
            <a:spLocks noGrp="1"/>
          </p:cNvSpPr>
          <p:nvPr>
            <p:ph type="body"/>
          </p:nvPr>
        </p:nvSpPr>
        <p:spPr>
          <a:xfrm>
            <a:off x="685800" y="4400640"/>
            <a:ext cx="5485320" cy="3599280"/>
          </a:xfrm>
          <a:prstGeom prst="rect">
            <a:avLst/>
          </a:prstGeom>
        </p:spPr>
        <p:txBody>
          <a:bodyPr lIns="0" tIns="0" rIns="0" bIns="0"/>
          <a:lstStyle/>
          <a:p>
            <a:endParaRPr lang="en-US" sz="2000" b="0" strike="noStrike" spc="-1">
              <a:latin typeface="Arial" panose="020B0604020202020204"/>
            </a:endParaRPr>
          </a:p>
        </p:txBody>
      </p:sp>
      <p:sp>
        <p:nvSpPr>
          <p:cNvPr id="356" name="CustomShape 3"/>
          <p:cNvSpPr/>
          <p:nvPr/>
        </p:nvSpPr>
        <p:spPr>
          <a:xfrm>
            <a:off x="3884760" y="8685360"/>
            <a:ext cx="2970720" cy="4575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6DD323FB-4F0D-4990-9A11-7D81FBBC7307}" type="slidenum">
              <a:rPr lang="en-US" sz="1200" b="0" strike="noStrike" spc="-1">
                <a:solidFill>
                  <a:srgbClr val="000000"/>
                </a:solidFill>
                <a:latin typeface="+mn-lt"/>
                <a:ea typeface="+mn-ea"/>
              </a:rPr>
            </a:fld>
            <a:endParaRPr lang="en-US" sz="1200" b="0" strike="noStrike" spc="-1">
              <a:latin typeface="Arial" panose="020B0604020202020204"/>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7" name="PlaceHolder 1"/>
          <p:cNvSpPr>
            <a:spLocks noGrp="1" noRot="1" noChangeAspect="1"/>
          </p:cNvSpPr>
          <p:nvPr>
            <p:ph type="sldImg"/>
          </p:nvPr>
        </p:nvSpPr>
        <p:spPr>
          <a:xfrm>
            <a:off x="685800" y="1143000"/>
            <a:ext cx="5485320" cy="3085200"/>
          </a:xfrm>
          <a:prstGeom prst="rect">
            <a:avLst/>
          </a:prstGeom>
        </p:spPr>
      </p:sp>
      <p:sp>
        <p:nvSpPr>
          <p:cNvPr id="358" name="PlaceHolder 2"/>
          <p:cNvSpPr>
            <a:spLocks noGrp="1"/>
          </p:cNvSpPr>
          <p:nvPr>
            <p:ph type="body"/>
          </p:nvPr>
        </p:nvSpPr>
        <p:spPr>
          <a:xfrm>
            <a:off x="685800" y="4400640"/>
            <a:ext cx="5485320" cy="3599280"/>
          </a:xfrm>
          <a:prstGeom prst="rect">
            <a:avLst/>
          </a:prstGeom>
        </p:spPr>
        <p:txBody>
          <a:bodyPr lIns="0" tIns="0" rIns="0" bIns="0"/>
          <a:lstStyle/>
          <a:p>
            <a:endParaRPr lang="en-US" sz="2000" b="0" strike="noStrike" spc="-1">
              <a:latin typeface="Arial" panose="020B0604020202020204"/>
            </a:endParaRPr>
          </a:p>
        </p:txBody>
      </p:sp>
      <p:sp>
        <p:nvSpPr>
          <p:cNvPr id="359" name="CustomShape 3"/>
          <p:cNvSpPr/>
          <p:nvPr/>
        </p:nvSpPr>
        <p:spPr>
          <a:xfrm>
            <a:off x="3884760" y="8685360"/>
            <a:ext cx="2970720" cy="4575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B62CDCC1-B87F-4665-B00A-4058235AD032}" type="slidenum">
              <a:rPr lang="en-US" sz="1200" b="0" strike="noStrike" spc="-1">
                <a:solidFill>
                  <a:srgbClr val="000000"/>
                </a:solidFill>
                <a:latin typeface="+mn-lt"/>
                <a:ea typeface="+mn-ea"/>
              </a:rPr>
            </a:fld>
            <a:endParaRPr lang="en-US" sz="1200" b="0" strike="noStrike" spc="-1">
              <a:latin typeface="Arial" panose="020B0604020202020204"/>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0" name="PlaceHolder 1"/>
          <p:cNvSpPr>
            <a:spLocks noGrp="1" noRot="1" noChangeAspect="1"/>
          </p:cNvSpPr>
          <p:nvPr>
            <p:ph type="sldImg"/>
          </p:nvPr>
        </p:nvSpPr>
        <p:spPr>
          <a:xfrm>
            <a:off x="685800" y="1143000"/>
            <a:ext cx="5485320" cy="3085200"/>
          </a:xfrm>
          <a:prstGeom prst="rect">
            <a:avLst/>
          </a:prstGeom>
        </p:spPr>
      </p:sp>
      <p:sp>
        <p:nvSpPr>
          <p:cNvPr id="361" name="PlaceHolder 2"/>
          <p:cNvSpPr>
            <a:spLocks noGrp="1"/>
          </p:cNvSpPr>
          <p:nvPr>
            <p:ph type="body"/>
          </p:nvPr>
        </p:nvSpPr>
        <p:spPr>
          <a:xfrm>
            <a:off x="685800" y="4400640"/>
            <a:ext cx="5485320" cy="3599280"/>
          </a:xfrm>
          <a:prstGeom prst="rect">
            <a:avLst/>
          </a:prstGeom>
        </p:spPr>
        <p:txBody>
          <a:bodyPr lIns="0" tIns="0" rIns="0" bIns="0"/>
          <a:lstStyle/>
          <a:p>
            <a:endParaRPr lang="en-US" sz="2000" b="0" strike="noStrike" spc="-1">
              <a:latin typeface="Arial" panose="020B0604020202020204"/>
            </a:endParaRPr>
          </a:p>
        </p:txBody>
      </p:sp>
      <p:sp>
        <p:nvSpPr>
          <p:cNvPr id="362" name="CustomShape 3"/>
          <p:cNvSpPr/>
          <p:nvPr/>
        </p:nvSpPr>
        <p:spPr>
          <a:xfrm>
            <a:off x="3884760" y="8685360"/>
            <a:ext cx="2970720" cy="4575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FFA66458-477E-4CEE-9E5F-21C03EFCB1BA}" type="slidenum">
              <a:rPr lang="en-US" sz="1200" b="0" strike="noStrike" spc="-1">
                <a:solidFill>
                  <a:srgbClr val="000000"/>
                </a:solidFill>
                <a:latin typeface="+mn-lt"/>
                <a:ea typeface="+mn-ea"/>
              </a:rPr>
            </a:fld>
            <a:endParaRPr lang="en-US" sz="1200" b="0" strike="noStrike" spc="-1">
              <a:latin typeface="Arial" panose="020B0604020202020204"/>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3" name="PlaceHolder 1"/>
          <p:cNvSpPr>
            <a:spLocks noGrp="1" noRot="1" noChangeAspect="1"/>
          </p:cNvSpPr>
          <p:nvPr>
            <p:ph type="sldImg"/>
          </p:nvPr>
        </p:nvSpPr>
        <p:spPr>
          <a:xfrm>
            <a:off x="685800" y="1143000"/>
            <a:ext cx="5485320" cy="3085200"/>
          </a:xfrm>
          <a:prstGeom prst="rect">
            <a:avLst/>
          </a:prstGeom>
        </p:spPr>
      </p:sp>
      <p:sp>
        <p:nvSpPr>
          <p:cNvPr id="364" name="PlaceHolder 2"/>
          <p:cNvSpPr>
            <a:spLocks noGrp="1"/>
          </p:cNvSpPr>
          <p:nvPr>
            <p:ph type="body"/>
          </p:nvPr>
        </p:nvSpPr>
        <p:spPr>
          <a:xfrm>
            <a:off x="685800" y="4400640"/>
            <a:ext cx="5485320" cy="3599280"/>
          </a:xfrm>
          <a:prstGeom prst="rect">
            <a:avLst/>
          </a:prstGeom>
        </p:spPr>
        <p:txBody>
          <a:bodyPr lIns="0" tIns="0" rIns="0" bIns="0"/>
          <a:lstStyle/>
          <a:p>
            <a:endParaRPr lang="en-US" sz="2000" b="0" strike="noStrike" spc="-1">
              <a:latin typeface="Arial" panose="020B0604020202020204"/>
            </a:endParaRPr>
          </a:p>
        </p:txBody>
      </p:sp>
      <p:sp>
        <p:nvSpPr>
          <p:cNvPr id="365" name="CustomShape 3"/>
          <p:cNvSpPr/>
          <p:nvPr/>
        </p:nvSpPr>
        <p:spPr>
          <a:xfrm>
            <a:off x="3884760" y="8685360"/>
            <a:ext cx="2970720" cy="4575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856FC071-FB93-4739-B9C2-77C962029972}" type="slidenum">
              <a:rPr lang="en-US" sz="1200" b="0" strike="noStrike" spc="-1">
                <a:solidFill>
                  <a:srgbClr val="000000"/>
                </a:solidFill>
                <a:latin typeface="+mn-lt"/>
                <a:ea typeface="+mn-ea"/>
              </a:rPr>
            </a:fld>
            <a:endParaRPr lang="en-US" sz="1200" b="0" strike="noStrike" spc="-1">
              <a:latin typeface="Arial" panose="020B0604020202020204"/>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B2ABEB1-5971-40F5-BC3F-86A1A0280C3F}"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91B0B300-EEDC-4FB1-9109-22A2761FA3A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1E3173B-58A0-4C5A-BAB9-9F52381B97DE}"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91B0B300-EEDC-4FB1-9109-22A2761FA3A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1E3173B-58A0-4C5A-BAB9-9F52381B97DE}"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91B0B300-EEDC-4FB1-9109-22A2761FA3A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1E3173B-58A0-4C5A-BAB9-9F52381B97DE}"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91B0B300-EEDC-4FB1-9109-22A2761FA3A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1E3173B-58A0-4C5A-BAB9-9F52381B97DE}"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91B0B300-EEDC-4FB1-9109-22A2761FA3A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1E3173B-58A0-4C5A-BAB9-9F52381B97DE}"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91B0B300-EEDC-4FB1-9109-22A2761FA3A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1E3173B-58A0-4C5A-BAB9-9F52381B97DE}"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91B0B300-EEDC-4FB1-9109-22A2761FA3A2}"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91E3173B-58A0-4C5A-BAB9-9F52381B97DE}"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91B0B300-EEDC-4FB1-9109-22A2761FA3A2}"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91E3173B-58A0-4C5A-BAB9-9F52381B97DE}"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91B0B300-EEDC-4FB1-9109-22A2761FA3A2}"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91E3173B-58A0-4C5A-BAB9-9F52381B97DE}"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91B0B300-EEDC-4FB1-9109-22A2761FA3A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1E3173B-58A0-4C5A-BAB9-9F52381B97DE}"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91B0B300-EEDC-4FB1-9109-22A2761FA3A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1E3173B-58A0-4C5A-BAB9-9F52381B97DE}"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1B0B300-EEDC-4FB1-9109-22A2761FA3A2}"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1E3173B-58A0-4C5A-BAB9-9F52381B97DE}"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7" Type="http://schemas.openxmlformats.org/officeDocument/2006/relationships/notesSlide" Target="../notesSlides/notesSlide1.xml"/><Relationship Id="rId6" Type="http://schemas.openxmlformats.org/officeDocument/2006/relationships/slideLayout" Target="../slideLayouts/slideLayout12.xml"/><Relationship Id="rId5" Type="http://schemas.openxmlformats.org/officeDocument/2006/relationships/image" Target="../media/image3.png"/><Relationship Id="rId4" Type="http://schemas.openxmlformats.org/officeDocument/2006/relationships/image" Target="../media/image2.jpeg"/><Relationship Id="rId3" Type="http://schemas.openxmlformats.org/officeDocument/2006/relationships/image" Target="../media/image1.png"/><Relationship Id="rId2" Type="http://schemas.microsoft.com/office/2007/relationships/media" Target="../media/media1.mp3"/><Relationship Id="rId1" Type="http://schemas.openxmlformats.org/officeDocument/2006/relationships/audio" Target="../media/media1.mp3"/></Relationships>
</file>

<file path=ppt/slides/_rels/slide10.xml.rels><?xml version="1.0" encoding="UTF-8" standalone="yes"?>
<Relationships xmlns="http://schemas.openxmlformats.org/package/2006/relationships"><Relationship Id="rId6" Type="http://schemas.openxmlformats.org/officeDocument/2006/relationships/notesSlide" Target="../notesSlides/notesSlide10.xml"/><Relationship Id="rId5" Type="http://schemas.openxmlformats.org/officeDocument/2006/relationships/slideLayout" Target="../slideLayouts/slideLayout7.xml"/><Relationship Id="rId4" Type="http://schemas.openxmlformats.org/officeDocument/2006/relationships/image" Target="../media/image15.png"/><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3.png"/></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7.xml"/><Relationship Id="rId2" Type="http://schemas.openxmlformats.org/officeDocument/2006/relationships/image" Target="../media/image16.png"/><Relationship Id="rId1"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7.xml"/><Relationship Id="rId2" Type="http://schemas.openxmlformats.org/officeDocument/2006/relationships/image" Target="../media/image17.png"/><Relationship Id="rId1" Type="http://schemas.openxmlformats.org/officeDocument/2006/relationships/image" Target="../media/image3.png"/></Relationships>
</file>

<file path=ppt/slides/_rels/slide14.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7.xml"/><Relationship Id="rId2" Type="http://schemas.openxmlformats.org/officeDocument/2006/relationships/image" Target="../media/image18.png"/><Relationship Id="rId1"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2.xml"/><Relationship Id="rId1" Type="http://schemas.openxmlformats.org/officeDocument/2006/relationships/image" Target="../media/image4.jpeg"/></Relationships>
</file>

<file path=ppt/slides/_rels/slide16.xml.rels><?xml version="1.0" encoding="UTF-8" standalone="yes"?>
<Relationships xmlns="http://schemas.openxmlformats.org/package/2006/relationships"><Relationship Id="rId5" Type="http://schemas.openxmlformats.org/officeDocument/2006/relationships/notesSlide" Target="../notesSlides/notesSlide16.xml"/><Relationship Id="rId4" Type="http://schemas.openxmlformats.org/officeDocument/2006/relationships/slideLayout" Target="../slideLayouts/slideLayout7.xml"/><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image" Target="../media/image3.png"/></Relationships>
</file>

<file path=ppt/slides/_rels/slide17.xml.rels><?xml version="1.0" encoding="UTF-8" standalone="yes"?>
<Relationships xmlns="http://schemas.openxmlformats.org/package/2006/relationships"><Relationship Id="rId7" Type="http://schemas.openxmlformats.org/officeDocument/2006/relationships/notesSlide" Target="../notesSlides/notesSlide17.xml"/><Relationship Id="rId6" Type="http://schemas.openxmlformats.org/officeDocument/2006/relationships/slideLayout" Target="../slideLayouts/slideLayout7.xml"/><Relationship Id="rId5" Type="http://schemas.openxmlformats.org/officeDocument/2006/relationships/image" Target="../media/image24.png"/><Relationship Id="rId4" Type="http://schemas.openxmlformats.org/officeDocument/2006/relationships/image" Target="../media/image23.png"/><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2.xml"/><Relationship Id="rId1" Type="http://schemas.openxmlformats.org/officeDocument/2006/relationships/image" Target="../media/image4.jpe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image" Target="../media/image4.jpeg"/></Relationships>
</file>

<file path=ppt/slides/_rels/slide20.xml.rels><?xml version="1.0" encoding="UTF-8" standalone="yes"?>
<Relationships xmlns="http://schemas.openxmlformats.org/package/2006/relationships"><Relationship Id="rId6" Type="http://schemas.openxmlformats.org/officeDocument/2006/relationships/notesSlide" Target="../notesSlides/notesSlide20.xml"/><Relationship Id="rId5" Type="http://schemas.openxmlformats.org/officeDocument/2006/relationships/slideLayout" Target="../slideLayouts/slideLayout7.xml"/><Relationship Id="rId4" Type="http://schemas.openxmlformats.org/officeDocument/2006/relationships/image" Target="../media/image27.png"/><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image" Target="../media/image3.png"/></Relationships>
</file>

<file path=ppt/slides/_rels/slide21.xml.rels><?xml version="1.0" encoding="UTF-8" standalone="yes"?>
<Relationships xmlns="http://schemas.openxmlformats.org/package/2006/relationships"><Relationship Id="rId5" Type="http://schemas.openxmlformats.org/officeDocument/2006/relationships/notesSlide" Target="../notesSlides/notesSlide21.xml"/><Relationship Id="rId4" Type="http://schemas.openxmlformats.org/officeDocument/2006/relationships/slideLayout" Target="../slideLayouts/slideLayout7.xml"/><Relationship Id="rId3" Type="http://schemas.openxmlformats.org/officeDocument/2006/relationships/image" Target="../media/image25.png"/><Relationship Id="rId2" Type="http://schemas.openxmlformats.org/officeDocument/2006/relationships/image" Target="../media/image28.png"/><Relationship Id="rId1" Type="http://schemas.openxmlformats.org/officeDocument/2006/relationships/image" Target="../media/image3.png"/></Relationships>
</file>

<file path=ppt/slides/_rels/slide22.xml.rels><?xml version="1.0" encoding="UTF-8" standalone="yes"?>
<Relationships xmlns="http://schemas.openxmlformats.org/package/2006/relationships"><Relationship Id="rId6" Type="http://schemas.openxmlformats.org/officeDocument/2006/relationships/notesSlide" Target="../notesSlides/notesSlide22.xml"/><Relationship Id="rId5" Type="http://schemas.openxmlformats.org/officeDocument/2006/relationships/slideLayout" Target="../slideLayouts/slideLayout7.xml"/><Relationship Id="rId4" Type="http://schemas.openxmlformats.org/officeDocument/2006/relationships/image" Target="../media/image30.png"/><Relationship Id="rId3" Type="http://schemas.openxmlformats.org/officeDocument/2006/relationships/image" Target="../media/image29.png"/><Relationship Id="rId2" Type="http://schemas.openxmlformats.org/officeDocument/2006/relationships/image" Target="../media/image26.png"/><Relationship Id="rId1" Type="http://schemas.openxmlformats.org/officeDocument/2006/relationships/image" Target="../media/image3.png"/></Relationships>
</file>

<file path=ppt/slides/_rels/slide23.xml.rels><?xml version="1.0" encoding="UTF-8" standalone="yes"?>
<Relationships xmlns="http://schemas.openxmlformats.org/package/2006/relationships"><Relationship Id="rId4" Type="http://schemas.openxmlformats.org/officeDocument/2006/relationships/notesSlide" Target="../notesSlides/notesSlide23.xml"/><Relationship Id="rId3" Type="http://schemas.openxmlformats.org/officeDocument/2006/relationships/slideLayout" Target="../slideLayouts/slideLayout7.xml"/><Relationship Id="rId2" Type="http://schemas.openxmlformats.org/officeDocument/2006/relationships/image" Target="../media/image31.png"/><Relationship Id="rId1" Type="http://schemas.openxmlformats.org/officeDocument/2006/relationships/image" Target="../media/image3.png"/></Relationships>
</file>

<file path=ppt/slides/_rels/slide24.xml.rels><?xml version="1.0" encoding="UTF-8" standalone="yes"?>
<Relationships xmlns="http://schemas.openxmlformats.org/package/2006/relationships"><Relationship Id="rId9" Type="http://schemas.openxmlformats.org/officeDocument/2006/relationships/notesSlide" Target="../notesSlides/notesSlide24.xml"/><Relationship Id="rId8" Type="http://schemas.openxmlformats.org/officeDocument/2006/relationships/slideLayout" Target="../slideLayouts/slideLayout7.xml"/><Relationship Id="rId7" Type="http://schemas.openxmlformats.org/officeDocument/2006/relationships/image" Target="../media/image34.png"/><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29.png"/><Relationship Id="rId3" Type="http://schemas.openxmlformats.org/officeDocument/2006/relationships/image" Target="../media/image28.png"/><Relationship Id="rId2" Type="http://schemas.openxmlformats.org/officeDocument/2006/relationships/image" Target="../media/image30.png"/><Relationship Id="rId1" Type="http://schemas.openxmlformats.org/officeDocument/2006/relationships/image" Target="../media/image3.png"/></Relationships>
</file>

<file path=ppt/slides/_rels/slide25.xml.rels><?xml version="1.0" encoding="UTF-8" standalone="yes"?>
<Relationships xmlns="http://schemas.openxmlformats.org/package/2006/relationships"><Relationship Id="rId4" Type="http://schemas.openxmlformats.org/officeDocument/2006/relationships/notesSlide" Target="../notesSlides/notesSlide25.xml"/><Relationship Id="rId3" Type="http://schemas.openxmlformats.org/officeDocument/2006/relationships/slideLayout" Target="../slideLayouts/slideLayout7.xml"/><Relationship Id="rId2" Type="http://schemas.openxmlformats.org/officeDocument/2006/relationships/image" Target="../media/image35.png"/><Relationship Id="rId1" Type="http://schemas.openxmlformats.org/officeDocument/2006/relationships/image" Target="../media/image3.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12.xml"/><Relationship Id="rId1" Type="http://schemas.openxmlformats.org/officeDocument/2006/relationships/image" Target="../media/image4.jpeg"/></Relationships>
</file>

<file path=ppt/slides/_rels/slide27.xml.rels><?xml version="1.0" encoding="UTF-8" standalone="yes"?>
<Relationships xmlns="http://schemas.openxmlformats.org/package/2006/relationships"><Relationship Id="rId4" Type="http://schemas.openxmlformats.org/officeDocument/2006/relationships/notesSlide" Target="../notesSlides/notesSlide27.xml"/><Relationship Id="rId3" Type="http://schemas.openxmlformats.org/officeDocument/2006/relationships/slideLayout" Target="../slideLayouts/slideLayout7.xml"/><Relationship Id="rId2" Type="http://schemas.openxmlformats.org/officeDocument/2006/relationships/image" Target="../media/image36.png"/><Relationship Id="rId1" Type="http://schemas.openxmlformats.org/officeDocument/2006/relationships/image" Target="../media/image3.png"/></Relationships>
</file>

<file path=ppt/slides/_rels/slide28.xml.rels><?xml version="1.0" encoding="UTF-8" standalone="yes"?>
<Relationships xmlns="http://schemas.openxmlformats.org/package/2006/relationships"><Relationship Id="rId5" Type="http://schemas.openxmlformats.org/officeDocument/2006/relationships/notesSlide" Target="../notesSlides/notesSlide28.xml"/><Relationship Id="rId4" Type="http://schemas.openxmlformats.org/officeDocument/2006/relationships/slideLayout" Target="../slideLayouts/slideLayout7.xml"/><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image" Target="../media/image3.png"/></Relationships>
</file>

<file path=ppt/slides/_rels/slide29.xml.rels><?xml version="1.0" encoding="UTF-8" standalone="yes"?>
<Relationships xmlns="http://schemas.openxmlformats.org/package/2006/relationships"><Relationship Id="rId4" Type="http://schemas.openxmlformats.org/officeDocument/2006/relationships/notesSlide" Target="../notesSlides/notesSlide29.xml"/><Relationship Id="rId3" Type="http://schemas.openxmlformats.org/officeDocument/2006/relationships/slideLayout" Target="../slideLayouts/slideLayout7.xml"/><Relationship Id="rId2" Type="http://schemas.openxmlformats.org/officeDocument/2006/relationships/image" Target="../media/image37.png"/><Relationship Id="rId1"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2.xml"/><Relationship Id="rId1" Type="http://schemas.openxmlformats.org/officeDocument/2006/relationships/image" Target="../media/image4.jpeg"/></Relationships>
</file>

<file path=ppt/slides/_rels/slide30.xml.rels><?xml version="1.0" encoding="UTF-8" standalone="yes"?>
<Relationships xmlns="http://schemas.openxmlformats.org/package/2006/relationships"><Relationship Id="rId7" Type="http://schemas.openxmlformats.org/officeDocument/2006/relationships/notesSlide" Target="../notesSlides/notesSlide30.xml"/><Relationship Id="rId6" Type="http://schemas.openxmlformats.org/officeDocument/2006/relationships/slideLayout" Target="../slideLayouts/slideLayout7.xml"/><Relationship Id="rId5" Type="http://schemas.openxmlformats.org/officeDocument/2006/relationships/image" Target="../media/image42.png"/><Relationship Id="rId4" Type="http://schemas.openxmlformats.org/officeDocument/2006/relationships/image" Target="../media/image41.png"/><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image" Target="../media/image3.png"/></Relationships>
</file>

<file path=ppt/slides/_rels/slide31.xml.rels><?xml version="1.0" encoding="UTF-8" standalone="yes"?>
<Relationships xmlns="http://schemas.openxmlformats.org/package/2006/relationships"><Relationship Id="rId4" Type="http://schemas.openxmlformats.org/officeDocument/2006/relationships/notesSlide" Target="../notesSlides/notesSlide31.xml"/><Relationship Id="rId3" Type="http://schemas.openxmlformats.org/officeDocument/2006/relationships/slideLayout" Target="../slideLayouts/slideLayout7.xml"/><Relationship Id="rId2" Type="http://schemas.openxmlformats.org/officeDocument/2006/relationships/image" Target="../media/image43.png"/><Relationship Id="rId1" Type="http://schemas.openxmlformats.org/officeDocument/2006/relationships/image" Target="../media/image3.png"/></Relationships>
</file>

<file path=ppt/slides/_rels/slide4.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slideLayout" Target="../slideLayouts/slideLayout7.xml"/><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image" Target="../media/image3.png"/></Relationships>
</file>

<file path=ppt/slides/_rels/slide5.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slideLayout" Target="../slideLayouts/slideLayout7.xml"/><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3.png"/></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7.xml"/><Relationship Id="rId2" Type="http://schemas.openxmlformats.org/officeDocument/2006/relationships/image" Target="../media/image9.png"/><Relationship Id="rId1" Type="http://schemas.openxmlformats.org/officeDocument/2006/relationships/image" Target="../media/image3.png"/></Relationships>
</file>

<file path=ppt/slides/_rels/slide7.xml.rels><?xml version="1.0" encoding="UTF-8" standalone="yes"?>
<Relationships xmlns="http://schemas.openxmlformats.org/package/2006/relationships"><Relationship Id="rId5" Type="http://schemas.openxmlformats.org/officeDocument/2006/relationships/notesSlide" Target="../notesSlides/notesSlide7.xml"/><Relationship Id="rId4" Type="http://schemas.openxmlformats.org/officeDocument/2006/relationships/slideLayout" Target="../slideLayouts/slideLayout7.xml"/><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2.xml"/><Relationship Id="rId1" Type="http://schemas.openxmlformats.org/officeDocument/2006/relationships/image" Target="../media/image4.jpe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7.xml"/><Relationship Id="rId1"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moving">
            <a:hlinkClick r:id="" action="ppaction://media"/>
          </p:cNvPr>
          <p:cNvPicPr>
            <a:picLocks noChangeAspect="1"/>
          </p:cNvPicPr>
          <p:nvPr>
            <a:audioFile r:link="rId1"/>
            <p:extLst>
              <p:ext uri="{DAA4B4D4-6D71-4841-9C94-3DE7FCFB9230}">
                <p14:media xmlns:p14="http://schemas.microsoft.com/office/powerpoint/2010/main" r:embed="rId2">
                  <p14:fade in="500.000000" out="500.000000"/>
                </p14:media>
              </p:ext>
            </p:extLst>
          </p:nvPr>
        </p:nvPicPr>
        <p:blipFill>
          <a:blip r:embed="rId3"/>
          <a:stretch>
            <a:fillRect/>
          </a:stretch>
        </p:blipFill>
        <p:spPr>
          <a:xfrm>
            <a:off x="-4309156" y="448248"/>
            <a:ext cx="812800" cy="812800"/>
          </a:xfrm>
          <a:prstGeom prst="rect">
            <a:avLst/>
          </a:prstGeom>
        </p:spPr>
      </p:pic>
      <p:pic>
        <p:nvPicPr>
          <p:cNvPr id="6" name="图片 5" descr="C:\Users\Administrator\Desktop\华东师范大学图片\微信图片_2020011111444924.jpg微信图片_2020011111444924"/>
          <p:cNvPicPr>
            <a:picLocks noChangeAspect="1"/>
          </p:cNvPicPr>
          <p:nvPr/>
        </p:nvPicPr>
        <p:blipFill>
          <a:blip r:embed="rId4"/>
          <a:srcRect/>
          <a:stretch>
            <a:fillRect/>
          </a:stretch>
        </p:blipFill>
        <p:spPr>
          <a:xfrm>
            <a:off x="0" y="-770255"/>
            <a:ext cx="12192000" cy="4533900"/>
          </a:xfrm>
          <a:prstGeom prst="rect">
            <a:avLst/>
          </a:prstGeom>
        </p:spPr>
      </p:pic>
      <p:sp>
        <p:nvSpPr>
          <p:cNvPr id="7" name="菱形 6"/>
          <p:cNvSpPr/>
          <p:nvPr/>
        </p:nvSpPr>
        <p:spPr>
          <a:xfrm>
            <a:off x="509117" y="1610551"/>
            <a:ext cx="4072932" cy="4072932"/>
          </a:xfrm>
          <a:prstGeom prst="diamond">
            <a:avLst/>
          </a:prstGeom>
          <a:solidFill>
            <a:srgbClr val="2ABDC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zh-CN" altLang="en-US" sz="2400"/>
          </a:p>
        </p:txBody>
      </p:sp>
      <p:sp>
        <p:nvSpPr>
          <p:cNvPr id="18" name="菱形 17"/>
          <p:cNvSpPr/>
          <p:nvPr/>
        </p:nvSpPr>
        <p:spPr>
          <a:xfrm>
            <a:off x="549309" y="2625615"/>
            <a:ext cx="4072932" cy="4072932"/>
          </a:xfrm>
          <a:prstGeom prst="diamond">
            <a:avLst/>
          </a:prstGeom>
          <a:gradFill>
            <a:gsLst>
              <a:gs pos="86000">
                <a:schemeClr val="accent1">
                  <a:lumMod val="5000"/>
                  <a:lumOff val="95000"/>
                </a:schemeClr>
              </a:gs>
              <a:gs pos="0">
                <a:schemeClr val="bg1">
                  <a:lumMod val="85000"/>
                </a:schemeClr>
              </a:gs>
            </a:gsLst>
            <a:lin ang="5400000" scaled="1"/>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zh-CN" altLang="en-US" sz="2400"/>
          </a:p>
        </p:txBody>
      </p:sp>
      <p:sp>
        <p:nvSpPr>
          <p:cNvPr id="20" name="TextBox 10"/>
          <p:cNvSpPr txBox="1"/>
          <p:nvPr/>
        </p:nvSpPr>
        <p:spPr>
          <a:xfrm>
            <a:off x="5091166" y="4064257"/>
            <a:ext cx="7006345" cy="1138773"/>
          </a:xfrm>
          <a:prstGeom prst="rect">
            <a:avLst/>
          </a:prstGeom>
          <a:noFill/>
        </p:spPr>
        <p:txBody>
          <a:bodyPr wrap="square" lIns="91440" tIns="45720" rIns="91440" bIns="45720">
            <a:spAutoFit/>
          </a:bodyPr>
          <a:lstStyle/>
          <a:p>
            <a:pPr>
              <a:spcAft>
                <a:spcPts val="0"/>
              </a:spcAft>
            </a:pPr>
            <a:r>
              <a:rPr lang="en-US" altLang="zh-CN" sz="3600" b="1" kern="100" dirty="0">
                <a:solidFill>
                  <a:srgbClr val="2ABDC7"/>
                </a:solidFill>
                <a:latin typeface="+mj-ea"/>
                <a:ea typeface="+mj-ea"/>
              </a:rPr>
              <a:t>Pintos </a:t>
            </a:r>
            <a:r>
              <a:rPr lang="en-US" altLang="zh-CN" sz="3200" b="1" kern="100" dirty="0">
                <a:solidFill>
                  <a:srgbClr val="2ABDC7"/>
                </a:solidFill>
                <a:latin typeface="+mj-ea"/>
                <a:ea typeface="+mj-ea"/>
              </a:rPr>
              <a:t>Project1</a:t>
            </a:r>
            <a:endParaRPr lang="en-US" altLang="zh-CN" sz="3200" b="1" kern="100" dirty="0">
              <a:solidFill>
                <a:srgbClr val="2ABDC7"/>
              </a:solidFill>
              <a:latin typeface="+mj-ea"/>
              <a:ea typeface="+mj-ea"/>
            </a:endParaRPr>
          </a:p>
          <a:p>
            <a:pPr algn="ctr">
              <a:spcAft>
                <a:spcPts val="0"/>
              </a:spcAft>
            </a:pPr>
            <a:r>
              <a:rPr lang="en-US" altLang="zh-CN" sz="3200" kern="100" dirty="0">
                <a:solidFill>
                  <a:srgbClr val="2ABDC7"/>
                </a:solidFill>
                <a:latin typeface="+mj-ea"/>
                <a:ea typeface="+mj-ea"/>
              </a:rPr>
              <a:t>	       ——</a:t>
            </a:r>
            <a:r>
              <a:rPr lang="zh-CN" altLang="en-US" sz="3200" kern="100" dirty="0">
                <a:solidFill>
                  <a:srgbClr val="2ABDC7"/>
                </a:solidFill>
                <a:latin typeface="+mj-ea"/>
                <a:ea typeface="+mj-ea"/>
              </a:rPr>
              <a:t>优先级调度相关问题</a:t>
            </a:r>
            <a:endParaRPr lang="zh-CN" altLang="zh-CN" sz="3200" kern="100" dirty="0">
              <a:solidFill>
                <a:srgbClr val="2ABDC7"/>
              </a:solidFill>
              <a:latin typeface="+mj-ea"/>
              <a:ea typeface="+mj-ea"/>
            </a:endParaRPr>
          </a:p>
        </p:txBody>
      </p:sp>
      <p:sp>
        <p:nvSpPr>
          <p:cNvPr id="10" name="TextBox 10"/>
          <p:cNvSpPr txBox="1"/>
          <p:nvPr/>
        </p:nvSpPr>
        <p:spPr>
          <a:xfrm>
            <a:off x="1467520" y="3541039"/>
            <a:ext cx="2214880" cy="1322070"/>
          </a:xfrm>
          <a:prstGeom prst="rect">
            <a:avLst/>
          </a:prstGeom>
          <a:noFill/>
        </p:spPr>
        <p:txBody>
          <a:bodyPr wrap="none" lIns="91440" tIns="45720" rIns="91440" bIns="45720">
            <a:spAutoFit/>
          </a:bodyPr>
          <a:lstStyle/>
          <a:p>
            <a:pPr>
              <a:buNone/>
            </a:pPr>
            <a:r>
              <a:rPr lang="en-US" altLang="zh-CN" sz="8000" cap="all" dirty="0">
                <a:solidFill>
                  <a:srgbClr val="2ABDC7"/>
                </a:solidFill>
                <a:latin typeface="时尚中黑简体" panose="01010104010101010101" pitchFamily="2" charset="-122"/>
                <a:ea typeface="时尚中黑简体" panose="01010104010101010101" pitchFamily="2" charset="-122"/>
                <a:cs typeface="经典繁方篆" panose="02010609000101010101" pitchFamily="49" charset="-122"/>
              </a:rPr>
              <a:t>2020</a:t>
            </a:r>
            <a:endParaRPr lang="zh-CN" altLang="en-US" sz="8000" cap="all" dirty="0">
              <a:solidFill>
                <a:srgbClr val="2ABDC7"/>
              </a:solidFill>
              <a:latin typeface="时尚中黑简体" panose="01010104010101010101" pitchFamily="2" charset="-122"/>
              <a:ea typeface="时尚中黑简体" panose="01010104010101010101" pitchFamily="2" charset="-122"/>
              <a:cs typeface="经典繁方篆" panose="02010609000101010101" pitchFamily="49" charset="-122"/>
            </a:endParaRPr>
          </a:p>
        </p:txBody>
      </p:sp>
      <p:pic>
        <p:nvPicPr>
          <p:cNvPr id="2" name="图片 1" descr="timg"/>
          <p:cNvPicPr>
            <a:picLocks noChangeAspect="1"/>
          </p:cNvPicPr>
          <p:nvPr/>
        </p:nvPicPr>
        <p:blipFill>
          <a:blip r:embed="rId5"/>
          <a:srcRect l="4621" r="7432" b="11069"/>
          <a:stretch>
            <a:fillRect/>
          </a:stretch>
        </p:blipFill>
        <p:spPr>
          <a:xfrm>
            <a:off x="1820545" y="1927860"/>
            <a:ext cx="1450340" cy="1474470"/>
          </a:xfrm>
          <a:prstGeom prst="rect">
            <a:avLst/>
          </a:prstGeom>
        </p:spPr>
      </p:pic>
      <p:sp>
        <p:nvSpPr>
          <p:cNvPr id="4" name="文本框 3"/>
          <p:cNvSpPr txBox="1"/>
          <p:nvPr/>
        </p:nvSpPr>
        <p:spPr>
          <a:xfrm>
            <a:off x="4662433" y="5737271"/>
            <a:ext cx="6583854" cy="461665"/>
          </a:xfrm>
          <a:prstGeom prst="rect">
            <a:avLst/>
          </a:prstGeom>
          <a:noFill/>
        </p:spPr>
        <p:txBody>
          <a:bodyPr wrap="none" rtlCol="0">
            <a:spAutoFit/>
          </a:bodyPr>
          <a:lstStyle/>
          <a:p>
            <a:r>
              <a:rPr lang="zh-CN" altLang="en-US" sz="2400" dirty="0"/>
              <a:t>组长：王皜民    小组成员：帅博天  陈辰  林颂家</a:t>
            </a:r>
            <a:endParaRPr lang="zh-CN" altLang="en-US" sz="2400" dirty="0"/>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14:presetBounceEnd="21000">
                                      <p:stCondLst>
                                        <p:cond delay="0"/>
                                      </p:stCondLst>
                                      <p:iterate type="lt">
                                        <p:tmPct val="10000"/>
                                      </p:iterate>
                                      <p:childTnLst>
                                        <p:set>
                                          <p:cBhvr>
                                            <p:cTn id="6" dur="1" fill="hold">
                                              <p:stCondLst>
                                                <p:cond delay="0"/>
                                              </p:stCondLst>
                                            </p:cTn>
                                            <p:tgtEl>
                                              <p:spTgt spid="20"/>
                                            </p:tgtEl>
                                            <p:attrNameLst>
                                              <p:attrName>style.visibility</p:attrName>
                                            </p:attrNameLst>
                                          </p:cBhvr>
                                          <p:to>
                                            <p:strVal val="visible"/>
                                          </p:to>
                                        </p:set>
                                        <p:anim calcmode="lin" valueType="num" p14:bounceEnd="21000">
                                          <p:cBhvr additive="base">
                                            <p:cTn id="7" dur="800" fill="hold"/>
                                            <p:tgtEl>
                                              <p:spTgt spid="20"/>
                                            </p:tgtEl>
                                            <p:attrNameLst>
                                              <p:attrName>ppt_x</p:attrName>
                                            </p:attrNameLst>
                                          </p:cBhvr>
                                          <p:tavLst>
                                            <p:tav tm="0">
                                              <p:val>
                                                <p:strVal val="1+#ppt_w/2"/>
                                              </p:val>
                                            </p:tav>
                                            <p:tav tm="100000">
                                              <p:val>
                                                <p:strVal val="#ppt_x"/>
                                              </p:val>
                                            </p:tav>
                                          </p:tavLst>
                                        </p:anim>
                                        <p:anim calcmode="lin" valueType="num" p14:bounceEnd="21000">
                                          <p:cBhvr additive="base">
                                            <p:cTn id="8" dur="800" fill="hold"/>
                                            <p:tgtEl>
                                              <p:spTgt spid="20"/>
                                            </p:tgtEl>
                                            <p:attrNameLst>
                                              <p:attrName>ppt_y</p:attrName>
                                            </p:attrNameLst>
                                          </p:cBhvr>
                                          <p:tavLst>
                                            <p:tav tm="0">
                                              <p:val>
                                                <p:strVal val="#ppt_y"/>
                                              </p:val>
                                            </p:tav>
                                            <p:tav tm="100000">
                                              <p:val>
                                                <p:strVal val="#ppt_y"/>
                                              </p:val>
                                            </p:tav>
                                          </p:tavLst>
                                        </p:anim>
                                      </p:childTnLst>
                                    </p:cTn>
                                  </p:par>
                                </p:childTnLst>
                              </p:cTn>
                            </p:par>
                            <p:par>
                              <p:cTn id="9" fill="hold">
                                <p:stCondLst>
                                  <p:cond delay="3440"/>
                                </p:stCondLst>
                                <p:childTnLst>
                                  <p:par>
                                    <p:cTn id="10" presetID="2" presetClass="entr" presetSubtype="2" fill="hold" grpId="0" nodeType="afterEffect" p14:presetBounceEnd="21000">
                                      <p:stCondLst>
                                        <p:cond delay="0"/>
                                      </p:stCondLst>
                                      <p:iterate type="lt">
                                        <p:tmPct val="10000"/>
                                      </p:iterate>
                                      <p:childTnLst>
                                        <p:set>
                                          <p:cBhvr>
                                            <p:cTn id="11" dur="1" fill="hold">
                                              <p:stCondLst>
                                                <p:cond delay="0"/>
                                              </p:stCondLst>
                                            </p:cTn>
                                            <p:tgtEl>
                                              <p:spTgt spid="10"/>
                                            </p:tgtEl>
                                            <p:attrNameLst>
                                              <p:attrName>style.visibility</p:attrName>
                                            </p:attrNameLst>
                                          </p:cBhvr>
                                          <p:to>
                                            <p:strVal val="visible"/>
                                          </p:to>
                                        </p:set>
                                        <p:anim calcmode="lin" valueType="num" p14:bounceEnd="21000">
                                          <p:cBhvr additive="base">
                                            <p:cTn id="12" dur="800" fill="hold"/>
                                            <p:tgtEl>
                                              <p:spTgt spid="10"/>
                                            </p:tgtEl>
                                            <p:attrNameLst>
                                              <p:attrName>ppt_x</p:attrName>
                                            </p:attrNameLst>
                                          </p:cBhvr>
                                          <p:tavLst>
                                            <p:tav tm="0">
                                              <p:val>
                                                <p:strVal val="1+#ppt_w/2"/>
                                              </p:val>
                                            </p:tav>
                                            <p:tav tm="100000">
                                              <p:val>
                                                <p:strVal val="#ppt_x"/>
                                              </p:val>
                                            </p:tav>
                                          </p:tavLst>
                                        </p:anim>
                                        <p:anim calcmode="lin" valueType="num" p14:bounceEnd="21000">
                                          <p:cBhvr additive="base">
                                            <p:cTn id="13" dur="8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14" repeatCount="indefinite" fill="hold" display="0">
                      <p:stCondLst>
                        <p:cond delay="indefinite"/>
                      </p:stCondLst>
                      <p:endCondLst>
                        <p:cond evt="onStopAudio" delay="0">
                          <p:tgtEl>
                            <p:sldTgt/>
                          </p:tgtEl>
                        </p:cond>
                      </p:endCondLst>
                    </p:cTn>
                    <p:tgtEl>
                      <p:spTgt spid="3"/>
                    </p:tgtEl>
                  </p:cMediaNode>
                </p:audio>
              </p:childTnLst>
            </p:cTn>
          </p:par>
        </p:tnLst>
        <p:bldLst>
          <p:bldP spid="20" grpId="0"/>
          <p:bldP spid="10"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iterate type="lt">
                                        <p:tmPct val="10000"/>
                                      </p:iterate>
                                      <p:childTnLst>
                                        <p:set>
                                          <p:cBhvr>
                                            <p:cTn id="6" dur="1" fill="hold">
                                              <p:stCondLst>
                                                <p:cond delay="0"/>
                                              </p:stCondLst>
                                            </p:cTn>
                                            <p:tgtEl>
                                              <p:spTgt spid="20"/>
                                            </p:tgtEl>
                                            <p:attrNameLst>
                                              <p:attrName>style.visibility</p:attrName>
                                            </p:attrNameLst>
                                          </p:cBhvr>
                                          <p:to>
                                            <p:strVal val="visible"/>
                                          </p:to>
                                        </p:set>
                                        <p:anim calcmode="lin" valueType="num">
                                          <p:cBhvr additive="base">
                                            <p:cTn id="7" dur="800" fill="hold"/>
                                            <p:tgtEl>
                                              <p:spTgt spid="20"/>
                                            </p:tgtEl>
                                            <p:attrNameLst>
                                              <p:attrName>ppt_x</p:attrName>
                                            </p:attrNameLst>
                                          </p:cBhvr>
                                          <p:tavLst>
                                            <p:tav tm="0">
                                              <p:val>
                                                <p:strVal val="1+#ppt_w/2"/>
                                              </p:val>
                                            </p:tav>
                                            <p:tav tm="100000">
                                              <p:val>
                                                <p:strVal val="#ppt_x"/>
                                              </p:val>
                                            </p:tav>
                                          </p:tavLst>
                                        </p:anim>
                                        <p:anim calcmode="lin" valueType="num">
                                          <p:cBhvr additive="base">
                                            <p:cTn id="8" dur="800" fill="hold"/>
                                            <p:tgtEl>
                                              <p:spTgt spid="20"/>
                                            </p:tgtEl>
                                            <p:attrNameLst>
                                              <p:attrName>ppt_y</p:attrName>
                                            </p:attrNameLst>
                                          </p:cBhvr>
                                          <p:tavLst>
                                            <p:tav tm="0">
                                              <p:val>
                                                <p:strVal val="#ppt_y"/>
                                              </p:val>
                                            </p:tav>
                                            <p:tav tm="100000">
                                              <p:val>
                                                <p:strVal val="#ppt_y"/>
                                              </p:val>
                                            </p:tav>
                                          </p:tavLst>
                                        </p:anim>
                                      </p:childTnLst>
                                    </p:cTn>
                                  </p:par>
                                </p:childTnLst>
                              </p:cTn>
                            </p:par>
                            <p:par>
                              <p:cTn id="9" fill="hold">
                                <p:stCondLst>
                                  <p:cond delay="3440"/>
                                </p:stCondLst>
                                <p:childTnLst>
                                  <p:par>
                                    <p:cTn id="10" presetID="2" presetClass="entr" presetSubtype="2" fill="hold" grpId="0" nodeType="afterEffect">
                                      <p:stCondLst>
                                        <p:cond delay="0"/>
                                      </p:stCondLst>
                                      <p:iterate type="lt">
                                        <p:tmPct val="10000"/>
                                      </p:iterate>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800" fill="hold"/>
                                            <p:tgtEl>
                                              <p:spTgt spid="10"/>
                                            </p:tgtEl>
                                            <p:attrNameLst>
                                              <p:attrName>ppt_x</p:attrName>
                                            </p:attrNameLst>
                                          </p:cBhvr>
                                          <p:tavLst>
                                            <p:tav tm="0">
                                              <p:val>
                                                <p:strVal val="1+#ppt_w/2"/>
                                              </p:val>
                                            </p:tav>
                                            <p:tav tm="100000">
                                              <p:val>
                                                <p:strVal val="#ppt_x"/>
                                              </p:val>
                                            </p:tav>
                                          </p:tavLst>
                                        </p:anim>
                                        <p:anim calcmode="lin" valueType="num">
                                          <p:cBhvr additive="base">
                                            <p:cTn id="13" dur="8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14" repeatCount="indefinite" fill="hold" display="0">
                      <p:stCondLst>
                        <p:cond delay="indefinite"/>
                      </p:stCondLst>
                      <p:endCondLst>
                        <p:cond evt="onStopAudio" delay="0">
                          <p:tgtEl>
                            <p:sldTgt/>
                          </p:tgtEl>
                        </p:cond>
                      </p:endCondLst>
                    </p:cTn>
                    <p:tgtEl>
                      <p:spTgt spid="3"/>
                    </p:tgtEl>
                  </p:cMediaNode>
                </p:audio>
              </p:childTnLst>
            </p:cTn>
          </p:par>
        </p:tnLst>
        <p:bldLst>
          <p:bldP spid="20" grpId="0"/>
          <p:bldP spid="10" grpId="0"/>
        </p:bldLst>
      </p:timing>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extBox 4"/>
          <p:cNvSpPr txBox="1"/>
          <p:nvPr/>
        </p:nvSpPr>
        <p:spPr>
          <a:xfrm>
            <a:off x="478583" y="1375921"/>
            <a:ext cx="8388580" cy="1732782"/>
          </a:xfrm>
          <a:prstGeom prst="rect">
            <a:avLst/>
          </a:prstGeom>
          <a:noFill/>
        </p:spPr>
        <p:txBody>
          <a:bodyPr wrap="square" rtlCol="0">
            <a:spAutoFit/>
          </a:bodyPr>
          <a:lstStyle/>
          <a:p>
            <a:r>
              <a:rPr lang="zh-CN" altLang="en-US" sz="2665" b="1" dirty="0">
                <a:solidFill>
                  <a:schemeClr val="tx1">
                    <a:lumMod val="65000"/>
                    <a:lumOff val="35000"/>
                  </a:schemeClr>
                </a:solidFill>
                <a:latin typeface="微软雅黑" panose="020B0503020204020204" pitchFamily="34" charset="-122"/>
                <a:ea typeface="微软雅黑" panose="020B0503020204020204" pitchFamily="34" charset="-122"/>
              </a:rPr>
              <a:t>共有三个操作会将线程加入就绪队列，分别是创建（初始化）线程的</a:t>
            </a:r>
            <a:r>
              <a:rPr lang="en-US" altLang="zh-CN" sz="2665" b="1" dirty="0" err="1">
                <a:solidFill>
                  <a:schemeClr val="tx1">
                    <a:lumMod val="65000"/>
                    <a:lumOff val="35000"/>
                  </a:schemeClr>
                </a:solidFill>
                <a:latin typeface="微软雅黑" panose="020B0503020204020204" pitchFamily="34" charset="-122"/>
                <a:ea typeface="微软雅黑" panose="020B0503020204020204" pitchFamily="34" charset="-122"/>
              </a:rPr>
              <a:t>init_thread</a:t>
            </a:r>
            <a:r>
              <a:rPr lang="zh-CN" altLang="en-US" sz="2665" b="1" dirty="0">
                <a:solidFill>
                  <a:schemeClr val="tx1">
                    <a:lumMod val="65000"/>
                    <a:lumOff val="35000"/>
                  </a:schemeClr>
                </a:solidFill>
                <a:latin typeface="微软雅黑" panose="020B0503020204020204" pitchFamily="34" charset="-122"/>
                <a:ea typeface="微软雅黑" panose="020B0503020204020204" pitchFamily="34" charset="-122"/>
              </a:rPr>
              <a:t>函数、将线程从</a:t>
            </a:r>
            <a:r>
              <a:rPr lang="en-US" altLang="zh-CN" sz="2665" b="1" dirty="0">
                <a:solidFill>
                  <a:schemeClr val="tx1">
                    <a:lumMod val="65000"/>
                    <a:lumOff val="35000"/>
                  </a:schemeClr>
                </a:solidFill>
                <a:latin typeface="微软雅黑" panose="020B0503020204020204" pitchFamily="34" charset="-122"/>
                <a:ea typeface="微软雅黑" panose="020B0503020204020204" pitchFamily="34" charset="-122"/>
              </a:rPr>
              <a:t>waiting</a:t>
            </a:r>
            <a:r>
              <a:rPr lang="zh-CN" altLang="en-US" sz="2665" b="1" dirty="0">
                <a:solidFill>
                  <a:schemeClr val="tx1">
                    <a:lumMod val="65000"/>
                    <a:lumOff val="35000"/>
                  </a:schemeClr>
                </a:solidFill>
                <a:latin typeface="微软雅黑" panose="020B0503020204020204" pitchFamily="34" charset="-122"/>
                <a:ea typeface="微软雅黑" panose="020B0503020204020204" pitchFamily="34" charset="-122"/>
              </a:rPr>
              <a:t>队列调入就绪队列的</a:t>
            </a:r>
            <a:r>
              <a:rPr lang="en-US" altLang="zh-CN" sz="2665" b="1" dirty="0" err="1">
                <a:solidFill>
                  <a:schemeClr val="tx1">
                    <a:lumMod val="65000"/>
                    <a:lumOff val="35000"/>
                  </a:schemeClr>
                </a:solidFill>
                <a:latin typeface="微软雅黑" panose="020B0503020204020204" pitchFamily="34" charset="-122"/>
                <a:ea typeface="微软雅黑" panose="020B0503020204020204" pitchFamily="34" charset="-122"/>
              </a:rPr>
              <a:t>thread_unblock</a:t>
            </a:r>
            <a:r>
              <a:rPr lang="zh-CN" altLang="en-US" sz="2665" b="1" dirty="0">
                <a:solidFill>
                  <a:schemeClr val="tx1">
                    <a:lumMod val="65000"/>
                    <a:lumOff val="35000"/>
                  </a:schemeClr>
                </a:solidFill>
                <a:latin typeface="微软雅黑" panose="020B0503020204020204" pitchFamily="34" charset="-122"/>
                <a:ea typeface="微软雅黑" panose="020B0503020204020204" pitchFamily="34" charset="-122"/>
              </a:rPr>
              <a:t>函数以及将运行中的进程调入就绪队列重新调度的</a:t>
            </a:r>
            <a:r>
              <a:rPr lang="en-US" altLang="zh-CN" sz="2665" b="1" dirty="0" err="1">
                <a:solidFill>
                  <a:schemeClr val="tx1">
                    <a:lumMod val="65000"/>
                    <a:lumOff val="35000"/>
                  </a:schemeClr>
                </a:solidFill>
                <a:latin typeface="微软雅黑" panose="020B0503020204020204" pitchFamily="34" charset="-122"/>
                <a:ea typeface="微软雅黑" panose="020B0503020204020204" pitchFamily="34" charset="-122"/>
              </a:rPr>
              <a:t>thread_yield</a:t>
            </a:r>
            <a:r>
              <a:rPr lang="zh-CN" altLang="en-US" sz="2665" b="1" dirty="0">
                <a:solidFill>
                  <a:schemeClr val="tx1">
                    <a:lumMod val="65000"/>
                    <a:lumOff val="35000"/>
                  </a:schemeClr>
                </a:solidFill>
                <a:latin typeface="微软雅黑" panose="020B0503020204020204" pitchFamily="34" charset="-122"/>
                <a:ea typeface="微软雅黑" panose="020B0503020204020204" pitchFamily="34" charset="-122"/>
              </a:rPr>
              <a:t>函数。</a:t>
            </a:r>
            <a:endParaRPr lang="zh-CN" altLang="en-US" sz="2665"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42" name="文本框 41"/>
          <p:cNvSpPr txBox="1"/>
          <p:nvPr/>
        </p:nvSpPr>
        <p:spPr>
          <a:xfrm>
            <a:off x="2341018" y="232162"/>
            <a:ext cx="7879080" cy="707886"/>
          </a:xfrm>
          <a:prstGeom prst="rect">
            <a:avLst/>
          </a:prstGeom>
          <a:noFill/>
        </p:spPr>
        <p:txBody>
          <a:bodyPr wrap="none" rtlCol="0">
            <a:spAutoFit/>
          </a:bodyPr>
          <a:lstStyle/>
          <a:p>
            <a:pPr>
              <a:buFontTx/>
              <a:buNone/>
            </a:pPr>
            <a:r>
              <a:rPr lang="zh-CN" altLang="en-US" sz="4000" dirty="0">
                <a:solidFill>
                  <a:srgbClr val="4C4B50"/>
                </a:solidFill>
                <a:latin typeface="微软雅黑" panose="020B0503020204020204" pitchFamily="34" charset="-122"/>
                <a:ea typeface="微软雅黑" panose="020B0503020204020204" pitchFamily="34" charset="-122"/>
              </a:rPr>
              <a:t>将线程调度进入就绪队列中的函数</a:t>
            </a:r>
            <a:endParaRPr lang="zh-CN" altLang="en-US" sz="4000" dirty="0">
              <a:solidFill>
                <a:srgbClr val="4C4B50"/>
              </a:solidFill>
              <a:latin typeface="微软雅黑" panose="020B0503020204020204" pitchFamily="34" charset="-122"/>
              <a:ea typeface="微软雅黑" panose="020B0503020204020204" pitchFamily="34" charset="-122"/>
            </a:endParaRPr>
          </a:p>
        </p:txBody>
      </p:sp>
      <p:pic>
        <p:nvPicPr>
          <p:cNvPr id="8" name="图片 7" descr="timg"/>
          <p:cNvPicPr>
            <a:picLocks noChangeAspect="1"/>
          </p:cNvPicPr>
          <p:nvPr/>
        </p:nvPicPr>
        <p:blipFill>
          <a:blip r:embed="rId1"/>
          <a:srcRect l="4621" r="7432" b="11069"/>
          <a:stretch>
            <a:fillRect/>
          </a:stretch>
        </p:blipFill>
        <p:spPr>
          <a:xfrm>
            <a:off x="0" y="-13335"/>
            <a:ext cx="1179195" cy="1198880"/>
          </a:xfrm>
          <a:prstGeom prst="rect">
            <a:avLst/>
          </a:prstGeom>
        </p:spPr>
      </p:pic>
      <p:pic>
        <p:nvPicPr>
          <p:cNvPr id="9" name="图片 8"/>
          <p:cNvPicPr/>
          <p:nvPr/>
        </p:nvPicPr>
        <p:blipFill>
          <a:blip r:embed="rId2"/>
          <a:stretch>
            <a:fillRect/>
          </a:stretch>
        </p:blipFill>
        <p:spPr>
          <a:xfrm>
            <a:off x="95361" y="3299079"/>
            <a:ext cx="4266914" cy="2563338"/>
          </a:xfrm>
          <a:prstGeom prst="rect">
            <a:avLst/>
          </a:prstGeom>
        </p:spPr>
      </p:pic>
      <p:pic>
        <p:nvPicPr>
          <p:cNvPr id="10" name="图片 9"/>
          <p:cNvPicPr/>
          <p:nvPr/>
        </p:nvPicPr>
        <p:blipFill>
          <a:blip r:embed="rId3"/>
          <a:stretch>
            <a:fillRect/>
          </a:stretch>
        </p:blipFill>
        <p:spPr>
          <a:xfrm>
            <a:off x="4376257" y="3299079"/>
            <a:ext cx="4856089" cy="3208892"/>
          </a:xfrm>
          <a:prstGeom prst="rect">
            <a:avLst/>
          </a:prstGeom>
        </p:spPr>
      </p:pic>
      <p:pic>
        <p:nvPicPr>
          <p:cNvPr id="11" name="图片 10"/>
          <p:cNvPicPr/>
          <p:nvPr/>
        </p:nvPicPr>
        <p:blipFill>
          <a:blip r:embed="rId4"/>
          <a:stretch>
            <a:fillRect/>
          </a:stretch>
        </p:blipFill>
        <p:spPr>
          <a:xfrm>
            <a:off x="7515916" y="3299079"/>
            <a:ext cx="4424414" cy="259804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barn(outVertical)">
                                      <p:cBhvr>
                                        <p:cTn id="7" dur="75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文本框 41"/>
          <p:cNvSpPr txBox="1"/>
          <p:nvPr/>
        </p:nvSpPr>
        <p:spPr>
          <a:xfrm>
            <a:off x="844661" y="1481370"/>
            <a:ext cx="4862303" cy="369332"/>
          </a:xfrm>
          <a:prstGeom prst="rect">
            <a:avLst/>
          </a:prstGeom>
          <a:noFill/>
        </p:spPr>
        <p:txBody>
          <a:bodyPr wrap="square" rtlCol="0">
            <a:spAutoFit/>
          </a:bodyPr>
          <a:lstStyle/>
          <a:p>
            <a:r>
              <a:rPr lang="en-US" altLang="zh-CN" dirty="0"/>
              <a:t>Pintos</a:t>
            </a:r>
            <a:r>
              <a:rPr lang="zh-CN" altLang="zh-CN" dirty="0"/>
              <a:t>按照某种顺序将线程插入队列的函数：</a:t>
            </a:r>
            <a:endParaRPr lang="zh-CN" altLang="zh-CN" dirty="0"/>
          </a:p>
        </p:txBody>
      </p:sp>
      <p:pic>
        <p:nvPicPr>
          <p:cNvPr id="8" name="图片 7" descr="timg"/>
          <p:cNvPicPr>
            <a:picLocks noChangeAspect="1"/>
          </p:cNvPicPr>
          <p:nvPr/>
        </p:nvPicPr>
        <p:blipFill>
          <a:blip r:embed="rId1"/>
          <a:srcRect l="4621" r="7432" b="11069"/>
          <a:stretch>
            <a:fillRect/>
          </a:stretch>
        </p:blipFill>
        <p:spPr>
          <a:xfrm>
            <a:off x="0" y="-13335"/>
            <a:ext cx="1179195" cy="1198880"/>
          </a:xfrm>
          <a:prstGeom prst="rect">
            <a:avLst/>
          </a:prstGeom>
        </p:spPr>
      </p:pic>
      <p:pic>
        <p:nvPicPr>
          <p:cNvPr id="12" name="图片 11"/>
          <p:cNvPicPr/>
          <p:nvPr/>
        </p:nvPicPr>
        <p:blipFill>
          <a:blip r:embed="rId2"/>
          <a:stretch>
            <a:fillRect/>
          </a:stretch>
        </p:blipFill>
        <p:spPr>
          <a:xfrm>
            <a:off x="915453" y="1928251"/>
            <a:ext cx="5274310" cy="2884805"/>
          </a:xfrm>
          <a:prstGeom prst="rect">
            <a:avLst/>
          </a:prstGeom>
        </p:spPr>
      </p:pic>
      <p:sp>
        <p:nvSpPr>
          <p:cNvPr id="2" name="矩形 1"/>
          <p:cNvSpPr/>
          <p:nvPr/>
        </p:nvSpPr>
        <p:spPr>
          <a:xfrm>
            <a:off x="589597" y="4970650"/>
            <a:ext cx="6096000" cy="646331"/>
          </a:xfrm>
          <a:prstGeom prst="rect">
            <a:avLst/>
          </a:prstGeom>
        </p:spPr>
        <p:txBody>
          <a:bodyPr>
            <a:spAutoFit/>
          </a:bodyPr>
          <a:lstStyle/>
          <a:p>
            <a:pPr indent="266700">
              <a:spcBef>
                <a:spcPts val="300"/>
              </a:spcBef>
              <a:spcAft>
                <a:spcPts val="300"/>
              </a:spcAft>
            </a:pPr>
            <a:r>
              <a:rPr lang="zh-CN" altLang="zh-CN" dirty="0">
                <a:latin typeface="Times New Roman" panose="02020603050405020304" pitchFamily="18" charset="0"/>
              </a:rPr>
              <a:t>将就绪队列实现为优先级队列，只需要在线程加入就绪队列的时候实现有序的插入即可。</a:t>
            </a:r>
            <a:endParaRPr lang="zh-CN" altLang="zh-CN" sz="1600" dirty="0">
              <a:latin typeface="Times New Roman" panose="02020603050405020304" pitchFamily="18"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任意多边形 3"/>
          <p:cNvSpPr/>
          <p:nvPr/>
        </p:nvSpPr>
        <p:spPr>
          <a:xfrm>
            <a:off x="2751733" y="0"/>
            <a:ext cx="459588" cy="867252"/>
          </a:xfrm>
          <a:custGeom>
            <a:avLst/>
            <a:gdLst>
              <a:gd name="connsiteX0" fmla="*/ 0 w 459588"/>
              <a:gd name="connsiteY0" fmla="*/ 0 h 867252"/>
              <a:gd name="connsiteX1" fmla="*/ 459588 w 459588"/>
              <a:gd name="connsiteY1" fmla="*/ 0 h 867252"/>
              <a:gd name="connsiteX2" fmla="*/ 459588 w 459588"/>
              <a:gd name="connsiteY2" fmla="*/ 560072 h 867252"/>
              <a:gd name="connsiteX3" fmla="*/ 0 w 459588"/>
              <a:gd name="connsiteY3" fmla="*/ 867252 h 867252"/>
            </a:gdLst>
            <a:ahLst/>
            <a:cxnLst>
              <a:cxn ang="0">
                <a:pos x="connsiteX0" y="connsiteY0"/>
              </a:cxn>
              <a:cxn ang="0">
                <a:pos x="connsiteX1" y="connsiteY1"/>
              </a:cxn>
              <a:cxn ang="0">
                <a:pos x="connsiteX2" y="connsiteY2"/>
              </a:cxn>
              <a:cxn ang="0">
                <a:pos x="connsiteX3" y="connsiteY3"/>
              </a:cxn>
            </a:cxnLst>
            <a:rect l="l" t="t" r="r" b="b"/>
            <a:pathLst>
              <a:path w="459588" h="867252">
                <a:moveTo>
                  <a:pt x="0" y="0"/>
                </a:moveTo>
                <a:lnTo>
                  <a:pt x="459588" y="0"/>
                </a:lnTo>
                <a:lnTo>
                  <a:pt x="459588" y="560072"/>
                </a:lnTo>
                <a:lnTo>
                  <a:pt x="0" y="867252"/>
                </a:lnTo>
                <a:close/>
              </a:path>
            </a:pathLst>
          </a:custGeom>
          <a:solidFill>
            <a:srgbClr val="4C4B5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cxnSp>
        <p:nvCxnSpPr>
          <p:cNvPr id="5" name="直接连接符 4"/>
          <p:cNvCxnSpPr/>
          <p:nvPr/>
        </p:nvCxnSpPr>
        <p:spPr>
          <a:xfrm flipV="1">
            <a:off x="3051042" y="0"/>
            <a:ext cx="930115" cy="655980"/>
          </a:xfrm>
          <a:prstGeom prst="line">
            <a:avLst/>
          </a:prstGeom>
          <a:ln w="12700">
            <a:solidFill>
              <a:srgbClr val="4C4B50"/>
            </a:solidFill>
          </a:ln>
          <a:effectLst/>
        </p:spPr>
        <p:style>
          <a:lnRef idx="1">
            <a:schemeClr val="accent1"/>
          </a:lnRef>
          <a:fillRef idx="0">
            <a:schemeClr val="accent1"/>
          </a:fillRef>
          <a:effectRef idx="0">
            <a:schemeClr val="accent1"/>
          </a:effectRef>
          <a:fontRef idx="minor">
            <a:schemeClr val="tx1"/>
          </a:fontRef>
        </p:style>
      </p:cxnSp>
      <p:sp>
        <p:nvSpPr>
          <p:cNvPr id="6" name="任意多边形 5"/>
          <p:cNvSpPr/>
          <p:nvPr/>
        </p:nvSpPr>
        <p:spPr>
          <a:xfrm>
            <a:off x="8995444" y="0"/>
            <a:ext cx="459588" cy="867252"/>
          </a:xfrm>
          <a:custGeom>
            <a:avLst/>
            <a:gdLst>
              <a:gd name="connsiteX0" fmla="*/ 0 w 459588"/>
              <a:gd name="connsiteY0" fmla="*/ 0 h 867252"/>
              <a:gd name="connsiteX1" fmla="*/ 459588 w 459588"/>
              <a:gd name="connsiteY1" fmla="*/ 0 h 867252"/>
              <a:gd name="connsiteX2" fmla="*/ 459588 w 459588"/>
              <a:gd name="connsiteY2" fmla="*/ 560072 h 867252"/>
              <a:gd name="connsiteX3" fmla="*/ 0 w 459588"/>
              <a:gd name="connsiteY3" fmla="*/ 867252 h 867252"/>
            </a:gdLst>
            <a:ahLst/>
            <a:cxnLst>
              <a:cxn ang="0">
                <a:pos x="connsiteX0" y="connsiteY0"/>
              </a:cxn>
              <a:cxn ang="0">
                <a:pos x="connsiteX1" y="connsiteY1"/>
              </a:cxn>
              <a:cxn ang="0">
                <a:pos x="connsiteX2" y="connsiteY2"/>
              </a:cxn>
              <a:cxn ang="0">
                <a:pos x="connsiteX3" y="connsiteY3"/>
              </a:cxn>
            </a:cxnLst>
            <a:rect l="l" t="t" r="r" b="b"/>
            <a:pathLst>
              <a:path w="459588" h="867252">
                <a:moveTo>
                  <a:pt x="0" y="0"/>
                </a:moveTo>
                <a:lnTo>
                  <a:pt x="459588" y="0"/>
                </a:lnTo>
                <a:lnTo>
                  <a:pt x="459588" y="560072"/>
                </a:lnTo>
                <a:lnTo>
                  <a:pt x="0" y="867252"/>
                </a:lnTo>
                <a:close/>
              </a:path>
            </a:pathLst>
          </a:custGeom>
          <a:solidFill>
            <a:srgbClr val="2ABDC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cxnSp>
        <p:nvCxnSpPr>
          <p:cNvPr id="7" name="直接连接符 6"/>
          <p:cNvCxnSpPr/>
          <p:nvPr/>
        </p:nvCxnSpPr>
        <p:spPr>
          <a:xfrm flipV="1">
            <a:off x="9294753" y="-13642"/>
            <a:ext cx="930115" cy="655980"/>
          </a:xfrm>
          <a:prstGeom prst="line">
            <a:avLst/>
          </a:prstGeom>
          <a:ln w="12700">
            <a:solidFill>
              <a:srgbClr val="2ABDC7"/>
            </a:solidFill>
          </a:ln>
          <a:effectLst/>
        </p:spPr>
        <p:style>
          <a:lnRef idx="1">
            <a:schemeClr val="accent1"/>
          </a:lnRef>
          <a:fillRef idx="0">
            <a:schemeClr val="accent1"/>
          </a:fillRef>
          <a:effectRef idx="0">
            <a:schemeClr val="accent1"/>
          </a:effectRef>
          <a:fontRef idx="minor">
            <a:schemeClr val="tx1"/>
          </a:fontRef>
        </p:style>
      </p:cxnSp>
      <p:sp>
        <p:nvSpPr>
          <p:cNvPr id="42" name="文本框 41"/>
          <p:cNvSpPr txBox="1"/>
          <p:nvPr/>
        </p:nvSpPr>
        <p:spPr>
          <a:xfrm>
            <a:off x="4726808" y="327990"/>
            <a:ext cx="2236510" cy="707886"/>
          </a:xfrm>
          <a:prstGeom prst="rect">
            <a:avLst/>
          </a:prstGeom>
          <a:noFill/>
        </p:spPr>
        <p:txBody>
          <a:bodyPr wrap="none" rtlCol="0">
            <a:spAutoFit/>
          </a:bodyPr>
          <a:lstStyle/>
          <a:p>
            <a:pPr>
              <a:buFontTx/>
              <a:buNone/>
            </a:pPr>
            <a:r>
              <a:rPr lang="zh-CN" altLang="en-US" sz="4000" dirty="0">
                <a:solidFill>
                  <a:srgbClr val="4C4B50"/>
                </a:solidFill>
                <a:latin typeface="微软雅黑" panose="020B0503020204020204" pitchFamily="34" charset="-122"/>
                <a:ea typeface="微软雅黑" panose="020B0503020204020204" pitchFamily="34" charset="-122"/>
              </a:rPr>
              <a:t>修改策略</a:t>
            </a:r>
            <a:endParaRPr lang="en-US" altLang="zh-CN" sz="4000" dirty="0">
              <a:solidFill>
                <a:srgbClr val="4C4B50"/>
              </a:solidFill>
              <a:latin typeface="微软雅黑" panose="020B0503020204020204" pitchFamily="34" charset="-122"/>
              <a:ea typeface="微软雅黑" panose="020B0503020204020204" pitchFamily="34" charset="-122"/>
            </a:endParaRPr>
          </a:p>
        </p:txBody>
      </p:sp>
      <p:pic>
        <p:nvPicPr>
          <p:cNvPr id="8" name="图片 7" descr="timg"/>
          <p:cNvPicPr>
            <a:picLocks noChangeAspect="1"/>
          </p:cNvPicPr>
          <p:nvPr/>
        </p:nvPicPr>
        <p:blipFill>
          <a:blip r:embed="rId1"/>
          <a:srcRect l="4621" r="7432" b="11069"/>
          <a:stretch>
            <a:fillRect/>
          </a:stretch>
        </p:blipFill>
        <p:spPr>
          <a:xfrm>
            <a:off x="0" y="-13335"/>
            <a:ext cx="1179195" cy="1198880"/>
          </a:xfrm>
          <a:prstGeom prst="rect">
            <a:avLst/>
          </a:prstGeom>
        </p:spPr>
      </p:pic>
      <p:sp>
        <p:nvSpPr>
          <p:cNvPr id="9" name="TextBox 4"/>
          <p:cNvSpPr txBox="1"/>
          <p:nvPr/>
        </p:nvSpPr>
        <p:spPr>
          <a:xfrm>
            <a:off x="1853418" y="1882429"/>
            <a:ext cx="8485164" cy="4154984"/>
          </a:xfrm>
          <a:prstGeom prst="rect">
            <a:avLst/>
          </a:prstGeom>
          <a:noFill/>
        </p:spPr>
        <p:txBody>
          <a:bodyPr wrap="square" rtlCol="0">
            <a:spAutoFit/>
          </a:bodyPr>
          <a:lstStyle/>
          <a:p>
            <a:r>
              <a:rPr lang="zh-CN" altLang="en-US" sz="2400" b="1" dirty="0">
                <a:solidFill>
                  <a:schemeClr val="tx1">
                    <a:lumMod val="65000"/>
                    <a:lumOff val="35000"/>
                  </a:schemeClr>
                </a:solidFill>
                <a:latin typeface="微软雅黑" panose="020B0503020204020204" pitchFamily="34" charset="-122"/>
                <a:ea typeface="微软雅黑" panose="020B0503020204020204" pitchFamily="34" charset="-122"/>
              </a:rPr>
              <a:t>  </a:t>
            </a:r>
            <a:r>
              <a:rPr lang="en-US" altLang="zh-CN" sz="2400" b="1" dirty="0">
                <a:solidFill>
                  <a:schemeClr val="tx1">
                    <a:lumMod val="65000"/>
                    <a:lumOff val="35000"/>
                  </a:schemeClr>
                </a:solidFill>
                <a:latin typeface="微软雅黑" panose="020B0503020204020204" pitchFamily="34" charset="-122"/>
                <a:ea typeface="微软雅黑" panose="020B0503020204020204" pitchFamily="34" charset="-122"/>
              </a:rPr>
              <a:t>Pintos</a:t>
            </a:r>
            <a:r>
              <a:rPr lang="zh-CN" altLang="en-US" sz="2400" b="1" dirty="0">
                <a:solidFill>
                  <a:schemeClr val="tx1">
                    <a:lumMod val="65000"/>
                    <a:lumOff val="35000"/>
                  </a:schemeClr>
                </a:solidFill>
                <a:latin typeface="微软雅黑" panose="020B0503020204020204" pitchFamily="34" charset="-122"/>
                <a:ea typeface="微软雅黑" panose="020B0503020204020204" pitchFamily="34" charset="-122"/>
              </a:rPr>
              <a:t>的线程调度是标准的</a:t>
            </a:r>
            <a:r>
              <a:rPr lang="en-US" altLang="zh-CN" sz="2400" b="1" dirty="0">
                <a:solidFill>
                  <a:schemeClr val="tx1">
                    <a:lumMod val="65000"/>
                    <a:lumOff val="35000"/>
                  </a:schemeClr>
                </a:solidFill>
                <a:latin typeface="微软雅黑" panose="020B0503020204020204" pitchFamily="34" charset="-122"/>
                <a:ea typeface="微软雅黑" panose="020B0503020204020204" pitchFamily="34" charset="-122"/>
              </a:rPr>
              <a:t>FIFO</a:t>
            </a:r>
            <a:r>
              <a:rPr lang="zh-CN" altLang="en-US" sz="2400" b="1" dirty="0">
                <a:solidFill>
                  <a:schemeClr val="tx1">
                    <a:lumMod val="65000"/>
                    <a:lumOff val="35000"/>
                  </a:schemeClr>
                </a:solidFill>
                <a:latin typeface="微软雅黑" panose="020B0503020204020204" pitchFamily="34" charset="-122"/>
                <a:ea typeface="微软雅黑" panose="020B0503020204020204" pitchFamily="34" charset="-122"/>
              </a:rPr>
              <a:t>调度方式，调度优先读取就绪队列首端的进程。而我们需要实现的是优先级调度方式。</a:t>
            </a:r>
            <a:endParaRPr lang="zh-CN" altLang="en-US" sz="2400" b="1" dirty="0">
              <a:solidFill>
                <a:schemeClr val="tx1">
                  <a:lumMod val="65000"/>
                  <a:lumOff val="35000"/>
                </a:schemeClr>
              </a:solidFill>
              <a:latin typeface="微软雅黑" panose="020B0503020204020204" pitchFamily="34" charset="-122"/>
              <a:ea typeface="微软雅黑" panose="020B0503020204020204" pitchFamily="34" charset="-122"/>
            </a:endParaRPr>
          </a:p>
          <a:p>
            <a:r>
              <a:rPr lang="en-US" altLang="zh-CN" sz="2400" b="1"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2400" b="1" dirty="0">
                <a:solidFill>
                  <a:schemeClr val="tx1">
                    <a:lumMod val="65000"/>
                    <a:lumOff val="35000"/>
                  </a:schemeClr>
                </a:solidFill>
                <a:latin typeface="微软雅黑" panose="020B0503020204020204" pitchFamily="34" charset="-122"/>
                <a:ea typeface="微软雅黑" panose="020B0503020204020204" pitchFamily="34" charset="-122"/>
              </a:rPr>
              <a:t>考虑为就绪队列的线程按照优先级排序，当调度采用</a:t>
            </a:r>
            <a:r>
              <a:rPr lang="en-US" altLang="zh-CN" sz="2400" b="1" dirty="0">
                <a:solidFill>
                  <a:schemeClr val="tx1">
                    <a:lumMod val="65000"/>
                    <a:lumOff val="35000"/>
                  </a:schemeClr>
                </a:solidFill>
                <a:latin typeface="微软雅黑" panose="020B0503020204020204" pitchFamily="34" charset="-122"/>
                <a:ea typeface="微软雅黑" panose="020B0503020204020204" pitchFamily="34" charset="-122"/>
              </a:rPr>
              <a:t>FIFO</a:t>
            </a:r>
            <a:r>
              <a:rPr lang="zh-CN" altLang="en-US" sz="2400" b="1" dirty="0">
                <a:solidFill>
                  <a:schemeClr val="tx1">
                    <a:lumMod val="65000"/>
                    <a:lumOff val="35000"/>
                  </a:schemeClr>
                </a:solidFill>
                <a:latin typeface="微软雅黑" panose="020B0503020204020204" pitchFamily="34" charset="-122"/>
                <a:ea typeface="微软雅黑" panose="020B0503020204020204" pitchFamily="34" charset="-122"/>
              </a:rPr>
              <a:t>调度读取队列顶端线程时，实际上读取的就是优先级最高的线程，即实现了优先级调度。</a:t>
            </a:r>
            <a:endParaRPr lang="en-US" altLang="zh-CN" sz="2400" b="1" dirty="0">
              <a:solidFill>
                <a:schemeClr val="tx1">
                  <a:lumMod val="65000"/>
                  <a:lumOff val="35000"/>
                </a:schemeClr>
              </a:solidFill>
              <a:latin typeface="微软雅黑" panose="020B0503020204020204" pitchFamily="34" charset="-122"/>
              <a:ea typeface="微软雅黑" panose="020B0503020204020204" pitchFamily="34" charset="-122"/>
            </a:endParaRPr>
          </a:p>
          <a:p>
            <a:r>
              <a:rPr lang="en-US" altLang="zh-CN" sz="2400" b="1"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2400" b="1" dirty="0">
                <a:solidFill>
                  <a:schemeClr val="tx1">
                    <a:lumMod val="65000"/>
                    <a:lumOff val="35000"/>
                  </a:schemeClr>
                </a:solidFill>
                <a:latin typeface="微软雅黑" panose="020B0503020204020204" pitchFamily="34" charset="-122"/>
                <a:ea typeface="微软雅黑" panose="020B0503020204020204" pitchFamily="34" charset="-122"/>
              </a:rPr>
              <a:t>为了解决这个问题，可以将调入</a:t>
            </a:r>
            <a:r>
              <a:rPr lang="en-US" altLang="zh-CN" sz="2400" b="1" dirty="0">
                <a:solidFill>
                  <a:schemeClr val="tx1">
                    <a:lumMod val="65000"/>
                    <a:lumOff val="35000"/>
                  </a:schemeClr>
                </a:solidFill>
                <a:latin typeface="微软雅黑" panose="020B0503020204020204" pitchFamily="34" charset="-122"/>
                <a:ea typeface="微软雅黑" panose="020B0503020204020204" pitchFamily="34" charset="-122"/>
              </a:rPr>
              <a:t>ready</a:t>
            </a:r>
            <a:r>
              <a:rPr lang="zh-CN" altLang="en-US" sz="2400" b="1" dirty="0">
                <a:solidFill>
                  <a:schemeClr val="tx1">
                    <a:lumMod val="65000"/>
                    <a:lumOff val="35000"/>
                  </a:schemeClr>
                </a:solidFill>
                <a:latin typeface="微软雅黑" panose="020B0503020204020204" pitchFamily="34" charset="-122"/>
                <a:ea typeface="微软雅黑" panose="020B0503020204020204" pitchFamily="34" charset="-122"/>
              </a:rPr>
              <a:t>队列中的线程，优先级高的线程放在队列的前部，优先级低的放在队列的后部，而对</a:t>
            </a:r>
            <a:r>
              <a:rPr lang="en-US" altLang="zh-CN" sz="2400" b="1" dirty="0">
                <a:solidFill>
                  <a:schemeClr val="tx1">
                    <a:lumMod val="65000"/>
                    <a:lumOff val="35000"/>
                  </a:schemeClr>
                </a:solidFill>
                <a:latin typeface="微软雅黑" panose="020B0503020204020204" pitchFamily="34" charset="-122"/>
                <a:ea typeface="微软雅黑" panose="020B0503020204020204" pitchFamily="34" charset="-122"/>
              </a:rPr>
              <a:t>CPU</a:t>
            </a:r>
            <a:r>
              <a:rPr lang="zh-CN" altLang="en-US" sz="2400" b="1" dirty="0">
                <a:solidFill>
                  <a:schemeClr val="tx1">
                    <a:lumMod val="65000"/>
                    <a:lumOff val="35000"/>
                  </a:schemeClr>
                </a:solidFill>
                <a:latin typeface="微软雅黑" panose="020B0503020204020204" pitchFamily="34" charset="-122"/>
                <a:ea typeface="微软雅黑" panose="020B0503020204020204" pitchFamily="34" charset="-122"/>
              </a:rPr>
              <a:t>的调度方式不做修改，依旧是使用将队列最前面的线程放入</a:t>
            </a:r>
            <a:r>
              <a:rPr lang="en-US" altLang="zh-CN" sz="2400" b="1" dirty="0">
                <a:solidFill>
                  <a:schemeClr val="tx1">
                    <a:lumMod val="65000"/>
                    <a:lumOff val="35000"/>
                  </a:schemeClr>
                </a:solidFill>
                <a:latin typeface="微软雅黑" panose="020B0503020204020204" pitchFamily="34" charset="-122"/>
                <a:ea typeface="微软雅黑" panose="020B0503020204020204" pitchFamily="34" charset="-122"/>
              </a:rPr>
              <a:t>running</a:t>
            </a:r>
            <a:r>
              <a:rPr lang="zh-CN" altLang="en-US" sz="2400" b="1" dirty="0">
                <a:solidFill>
                  <a:schemeClr val="tx1">
                    <a:lumMod val="65000"/>
                    <a:lumOff val="35000"/>
                  </a:schemeClr>
                </a:solidFill>
                <a:latin typeface="微软雅黑" panose="020B0503020204020204" pitchFamily="34" charset="-122"/>
                <a:ea typeface="微软雅黑" panose="020B0503020204020204" pitchFamily="34" charset="-122"/>
              </a:rPr>
              <a:t>队列中进行运行。</a:t>
            </a:r>
            <a:endParaRPr lang="en-US" altLang="zh-CN" sz="2400" b="1" dirty="0">
              <a:solidFill>
                <a:schemeClr val="tx1">
                  <a:lumMod val="65000"/>
                  <a:lumOff val="35000"/>
                </a:schemeClr>
              </a:solidFill>
              <a:latin typeface="微软雅黑" panose="020B0503020204020204" pitchFamily="34" charset="-122"/>
              <a:ea typeface="微软雅黑" panose="020B0503020204020204" pitchFamily="34" charset="-122"/>
            </a:endParaRPr>
          </a:p>
          <a:p>
            <a:r>
              <a:rPr lang="zh-CN" altLang="en-US" sz="2400" b="1" dirty="0">
                <a:solidFill>
                  <a:schemeClr val="tx1">
                    <a:lumMod val="65000"/>
                    <a:lumOff val="35000"/>
                  </a:schemeClr>
                </a:solidFill>
                <a:latin typeface="微软雅黑" panose="020B0503020204020204" pitchFamily="34" charset="-122"/>
                <a:ea typeface="微软雅黑" panose="020B0503020204020204" pitchFamily="34" charset="-122"/>
              </a:rPr>
              <a:t>将就绪队列实现为优先级队列，只需要在线程加入就绪队列的时候实现有序的插入即可。</a:t>
            </a:r>
            <a:endParaRPr lang="zh-CN" altLang="en-US" sz="24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outVertical)">
                                      <p:cBhvr>
                                        <p:cTn id="7" dur="75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任意多边形 3"/>
          <p:cNvSpPr/>
          <p:nvPr/>
        </p:nvSpPr>
        <p:spPr>
          <a:xfrm>
            <a:off x="2751733" y="0"/>
            <a:ext cx="459588" cy="867252"/>
          </a:xfrm>
          <a:custGeom>
            <a:avLst/>
            <a:gdLst>
              <a:gd name="connsiteX0" fmla="*/ 0 w 459588"/>
              <a:gd name="connsiteY0" fmla="*/ 0 h 867252"/>
              <a:gd name="connsiteX1" fmla="*/ 459588 w 459588"/>
              <a:gd name="connsiteY1" fmla="*/ 0 h 867252"/>
              <a:gd name="connsiteX2" fmla="*/ 459588 w 459588"/>
              <a:gd name="connsiteY2" fmla="*/ 560072 h 867252"/>
              <a:gd name="connsiteX3" fmla="*/ 0 w 459588"/>
              <a:gd name="connsiteY3" fmla="*/ 867252 h 867252"/>
            </a:gdLst>
            <a:ahLst/>
            <a:cxnLst>
              <a:cxn ang="0">
                <a:pos x="connsiteX0" y="connsiteY0"/>
              </a:cxn>
              <a:cxn ang="0">
                <a:pos x="connsiteX1" y="connsiteY1"/>
              </a:cxn>
              <a:cxn ang="0">
                <a:pos x="connsiteX2" y="connsiteY2"/>
              </a:cxn>
              <a:cxn ang="0">
                <a:pos x="connsiteX3" y="connsiteY3"/>
              </a:cxn>
            </a:cxnLst>
            <a:rect l="l" t="t" r="r" b="b"/>
            <a:pathLst>
              <a:path w="459588" h="867252">
                <a:moveTo>
                  <a:pt x="0" y="0"/>
                </a:moveTo>
                <a:lnTo>
                  <a:pt x="459588" y="0"/>
                </a:lnTo>
                <a:lnTo>
                  <a:pt x="459588" y="560072"/>
                </a:lnTo>
                <a:lnTo>
                  <a:pt x="0" y="867252"/>
                </a:lnTo>
                <a:close/>
              </a:path>
            </a:pathLst>
          </a:custGeom>
          <a:solidFill>
            <a:srgbClr val="4C4B5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cxnSp>
        <p:nvCxnSpPr>
          <p:cNvPr id="5" name="直接连接符 4"/>
          <p:cNvCxnSpPr/>
          <p:nvPr/>
        </p:nvCxnSpPr>
        <p:spPr>
          <a:xfrm flipV="1">
            <a:off x="3051042" y="0"/>
            <a:ext cx="930115" cy="655980"/>
          </a:xfrm>
          <a:prstGeom prst="line">
            <a:avLst/>
          </a:prstGeom>
          <a:ln w="12700">
            <a:solidFill>
              <a:srgbClr val="4C4B50"/>
            </a:solidFill>
          </a:ln>
          <a:effectLst/>
        </p:spPr>
        <p:style>
          <a:lnRef idx="1">
            <a:schemeClr val="accent1"/>
          </a:lnRef>
          <a:fillRef idx="0">
            <a:schemeClr val="accent1"/>
          </a:fillRef>
          <a:effectRef idx="0">
            <a:schemeClr val="accent1"/>
          </a:effectRef>
          <a:fontRef idx="minor">
            <a:schemeClr val="tx1"/>
          </a:fontRef>
        </p:style>
      </p:cxnSp>
      <p:sp>
        <p:nvSpPr>
          <p:cNvPr id="6" name="任意多边形 5"/>
          <p:cNvSpPr/>
          <p:nvPr/>
        </p:nvSpPr>
        <p:spPr>
          <a:xfrm>
            <a:off x="8995444" y="0"/>
            <a:ext cx="459588" cy="867252"/>
          </a:xfrm>
          <a:custGeom>
            <a:avLst/>
            <a:gdLst>
              <a:gd name="connsiteX0" fmla="*/ 0 w 459588"/>
              <a:gd name="connsiteY0" fmla="*/ 0 h 867252"/>
              <a:gd name="connsiteX1" fmla="*/ 459588 w 459588"/>
              <a:gd name="connsiteY1" fmla="*/ 0 h 867252"/>
              <a:gd name="connsiteX2" fmla="*/ 459588 w 459588"/>
              <a:gd name="connsiteY2" fmla="*/ 560072 h 867252"/>
              <a:gd name="connsiteX3" fmla="*/ 0 w 459588"/>
              <a:gd name="connsiteY3" fmla="*/ 867252 h 867252"/>
            </a:gdLst>
            <a:ahLst/>
            <a:cxnLst>
              <a:cxn ang="0">
                <a:pos x="connsiteX0" y="connsiteY0"/>
              </a:cxn>
              <a:cxn ang="0">
                <a:pos x="connsiteX1" y="connsiteY1"/>
              </a:cxn>
              <a:cxn ang="0">
                <a:pos x="connsiteX2" y="connsiteY2"/>
              </a:cxn>
              <a:cxn ang="0">
                <a:pos x="connsiteX3" y="connsiteY3"/>
              </a:cxn>
            </a:cxnLst>
            <a:rect l="l" t="t" r="r" b="b"/>
            <a:pathLst>
              <a:path w="459588" h="867252">
                <a:moveTo>
                  <a:pt x="0" y="0"/>
                </a:moveTo>
                <a:lnTo>
                  <a:pt x="459588" y="0"/>
                </a:lnTo>
                <a:lnTo>
                  <a:pt x="459588" y="560072"/>
                </a:lnTo>
                <a:lnTo>
                  <a:pt x="0" y="867252"/>
                </a:lnTo>
                <a:close/>
              </a:path>
            </a:pathLst>
          </a:custGeom>
          <a:solidFill>
            <a:srgbClr val="2ABDC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cxnSp>
        <p:nvCxnSpPr>
          <p:cNvPr id="7" name="直接连接符 6"/>
          <p:cNvCxnSpPr/>
          <p:nvPr/>
        </p:nvCxnSpPr>
        <p:spPr>
          <a:xfrm flipV="1">
            <a:off x="9294753" y="-13642"/>
            <a:ext cx="930115" cy="655980"/>
          </a:xfrm>
          <a:prstGeom prst="line">
            <a:avLst/>
          </a:prstGeom>
          <a:ln w="12700">
            <a:solidFill>
              <a:srgbClr val="2ABDC7"/>
            </a:solidFill>
          </a:ln>
          <a:effectLst/>
        </p:spPr>
        <p:style>
          <a:lnRef idx="1">
            <a:schemeClr val="accent1"/>
          </a:lnRef>
          <a:fillRef idx="0">
            <a:schemeClr val="accent1"/>
          </a:fillRef>
          <a:effectRef idx="0">
            <a:schemeClr val="accent1"/>
          </a:effectRef>
          <a:fontRef idx="minor">
            <a:schemeClr val="tx1"/>
          </a:fontRef>
        </p:style>
      </p:cxnSp>
      <p:sp>
        <p:nvSpPr>
          <p:cNvPr id="27" name="文本框 26"/>
          <p:cNvSpPr txBox="1"/>
          <p:nvPr/>
        </p:nvSpPr>
        <p:spPr>
          <a:xfrm>
            <a:off x="3852380" y="433626"/>
            <a:ext cx="4801314" cy="707886"/>
          </a:xfrm>
          <a:prstGeom prst="rect">
            <a:avLst/>
          </a:prstGeom>
          <a:noFill/>
        </p:spPr>
        <p:txBody>
          <a:bodyPr wrap="none" rtlCol="0">
            <a:spAutoFit/>
          </a:bodyPr>
          <a:lstStyle/>
          <a:p>
            <a:r>
              <a:rPr lang="zh-CN" altLang="en-US" sz="4000" dirty="0">
                <a:solidFill>
                  <a:srgbClr val="4C4B50"/>
                </a:solidFill>
                <a:latin typeface="微软雅黑" panose="020B0503020204020204" pitchFamily="34" charset="-122"/>
                <a:ea typeface="微软雅黑" panose="020B0503020204020204" pitchFamily="34" charset="-122"/>
              </a:rPr>
              <a:t>实现优先级有序插入</a:t>
            </a:r>
            <a:endParaRPr lang="zh-CN" altLang="en-US" sz="4000" dirty="0">
              <a:solidFill>
                <a:srgbClr val="4C4B50"/>
              </a:solidFill>
              <a:latin typeface="微软雅黑" panose="020B0503020204020204" pitchFamily="34" charset="-122"/>
              <a:ea typeface="微软雅黑" panose="020B0503020204020204" pitchFamily="34" charset="-122"/>
            </a:endParaRPr>
          </a:p>
        </p:txBody>
      </p:sp>
      <p:pic>
        <p:nvPicPr>
          <p:cNvPr id="8" name="图片 7" descr="timg"/>
          <p:cNvPicPr>
            <a:picLocks noChangeAspect="1"/>
          </p:cNvPicPr>
          <p:nvPr/>
        </p:nvPicPr>
        <p:blipFill>
          <a:blip r:embed="rId1"/>
          <a:srcRect l="4621" r="7432" b="11069"/>
          <a:stretch>
            <a:fillRect/>
          </a:stretch>
        </p:blipFill>
        <p:spPr>
          <a:xfrm>
            <a:off x="0" y="-13335"/>
            <a:ext cx="1179195" cy="1198880"/>
          </a:xfrm>
          <a:prstGeom prst="rect">
            <a:avLst/>
          </a:prstGeom>
        </p:spPr>
      </p:pic>
      <p:sp>
        <p:nvSpPr>
          <p:cNvPr id="28" name="TextBox 4"/>
          <p:cNvSpPr txBox="1"/>
          <p:nvPr/>
        </p:nvSpPr>
        <p:spPr>
          <a:xfrm>
            <a:off x="1465482" y="1921206"/>
            <a:ext cx="8388580" cy="400110"/>
          </a:xfrm>
          <a:prstGeom prst="rect">
            <a:avLst/>
          </a:prstGeom>
          <a:noFill/>
        </p:spPr>
        <p:txBody>
          <a:bodyPr wrap="square" rtlCol="0">
            <a:spAutoFit/>
          </a:bodyPr>
          <a:lstStyle/>
          <a:p>
            <a:r>
              <a:rPr lang="zh-CN" altLang="en-US" sz="2000" b="1" dirty="0">
                <a:solidFill>
                  <a:schemeClr val="tx1">
                    <a:lumMod val="65000"/>
                    <a:lumOff val="35000"/>
                  </a:schemeClr>
                </a:solidFill>
                <a:latin typeface="微软雅黑" panose="020B0503020204020204" pitchFamily="34" charset="-122"/>
                <a:ea typeface="微软雅黑" panose="020B0503020204020204" pitchFamily="34" charset="-122"/>
              </a:rPr>
              <a:t>新增函数</a:t>
            </a:r>
            <a:r>
              <a:rPr lang="en-US" altLang="zh-CN" sz="2000" b="1" dirty="0" err="1">
                <a:solidFill>
                  <a:schemeClr val="tx1">
                    <a:lumMod val="65000"/>
                    <a:lumOff val="35000"/>
                  </a:schemeClr>
                </a:solidFill>
                <a:latin typeface="微软雅黑" panose="020B0503020204020204" pitchFamily="34" charset="-122"/>
                <a:ea typeface="微软雅黑" panose="020B0503020204020204" pitchFamily="34" charset="-122"/>
              </a:rPr>
              <a:t>thread_cmp_priority</a:t>
            </a:r>
            <a:r>
              <a:rPr lang="zh-CN" altLang="en-US" sz="2000" b="1" dirty="0">
                <a:solidFill>
                  <a:schemeClr val="tx1">
                    <a:lumMod val="65000"/>
                    <a:lumOff val="35000"/>
                  </a:schemeClr>
                </a:solidFill>
                <a:latin typeface="微软雅黑" panose="020B0503020204020204" pitchFamily="34" charset="-122"/>
                <a:ea typeface="微软雅黑" panose="020B0503020204020204" pitchFamily="34" charset="-122"/>
              </a:rPr>
              <a:t>用于实现有序的插入。</a:t>
            </a:r>
            <a:endParaRPr lang="zh-CN" altLang="en-US" sz="20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29" name="图片 28"/>
          <p:cNvPicPr/>
          <p:nvPr/>
        </p:nvPicPr>
        <p:blipFill>
          <a:blip r:embed="rId2"/>
          <a:stretch>
            <a:fillRect/>
          </a:stretch>
        </p:blipFill>
        <p:spPr>
          <a:xfrm>
            <a:off x="1465482" y="2481195"/>
            <a:ext cx="6742168" cy="1239629"/>
          </a:xfrm>
          <a:prstGeom prst="rect">
            <a:avLst/>
          </a:prstGeom>
        </p:spPr>
      </p:pic>
      <p:sp>
        <p:nvSpPr>
          <p:cNvPr id="30" name="TextBox 4"/>
          <p:cNvSpPr txBox="1"/>
          <p:nvPr/>
        </p:nvSpPr>
        <p:spPr>
          <a:xfrm>
            <a:off x="1444959" y="3880703"/>
            <a:ext cx="8388580" cy="1015663"/>
          </a:xfrm>
          <a:prstGeom prst="rect">
            <a:avLst/>
          </a:prstGeom>
          <a:noFill/>
        </p:spPr>
        <p:txBody>
          <a:bodyPr wrap="square" rtlCol="0">
            <a:spAutoFit/>
          </a:bodyPr>
          <a:lstStyle/>
          <a:p>
            <a:r>
              <a:rPr lang="zh-CN" altLang="en-US" sz="2000" b="1" dirty="0">
                <a:solidFill>
                  <a:schemeClr val="tx1">
                    <a:lumMod val="65000"/>
                    <a:lumOff val="35000"/>
                  </a:schemeClr>
                </a:solidFill>
                <a:latin typeface="微软雅黑" panose="020B0503020204020204" pitchFamily="34" charset="-122"/>
                <a:ea typeface="微软雅黑" panose="020B0503020204020204" pitchFamily="34" charset="-122"/>
              </a:rPr>
              <a:t>并在之前提到的将线程加入就绪队列的三个函数中将原本调入队列的</a:t>
            </a:r>
            <a:r>
              <a:rPr lang="en-US" altLang="zh-CN" sz="2000" b="1" dirty="0" err="1">
                <a:solidFill>
                  <a:schemeClr val="tx1">
                    <a:lumMod val="65000"/>
                    <a:lumOff val="35000"/>
                  </a:schemeClr>
                </a:solidFill>
                <a:latin typeface="微软雅黑" panose="020B0503020204020204" pitchFamily="34" charset="-122"/>
                <a:ea typeface="微软雅黑" panose="020B0503020204020204" pitchFamily="34" charset="-122"/>
              </a:rPr>
              <a:t>list_push_back</a:t>
            </a:r>
            <a:r>
              <a:rPr lang="zh-CN" altLang="en-US" sz="2000" b="1" dirty="0">
                <a:solidFill>
                  <a:schemeClr val="tx1">
                    <a:lumMod val="65000"/>
                    <a:lumOff val="35000"/>
                  </a:schemeClr>
                </a:solidFill>
                <a:latin typeface="微软雅黑" panose="020B0503020204020204" pitchFamily="34" charset="-122"/>
                <a:ea typeface="微软雅黑" panose="020B0503020204020204" pitchFamily="34" charset="-122"/>
              </a:rPr>
              <a:t>函数修改为根据优先级有序插入的</a:t>
            </a:r>
            <a:r>
              <a:rPr lang="en-US" altLang="zh-CN" sz="2000" b="1" dirty="0" err="1">
                <a:solidFill>
                  <a:schemeClr val="tx1">
                    <a:lumMod val="65000"/>
                    <a:lumOff val="35000"/>
                  </a:schemeClr>
                </a:solidFill>
                <a:latin typeface="微软雅黑" panose="020B0503020204020204" pitchFamily="34" charset="-122"/>
                <a:ea typeface="微软雅黑" panose="020B0503020204020204" pitchFamily="34" charset="-122"/>
              </a:rPr>
              <a:t>list_insert_ordered</a:t>
            </a:r>
            <a:r>
              <a:rPr lang="zh-CN" altLang="en-US" sz="2000" b="1" dirty="0">
                <a:solidFill>
                  <a:schemeClr val="tx1">
                    <a:lumMod val="65000"/>
                    <a:lumOff val="35000"/>
                  </a:schemeClr>
                </a:solidFill>
                <a:latin typeface="微软雅黑" panose="020B0503020204020204" pitchFamily="34" charset="-122"/>
                <a:ea typeface="微软雅黑" panose="020B0503020204020204" pitchFamily="34" charset="-122"/>
              </a:rPr>
              <a:t>函数。</a:t>
            </a:r>
            <a:endParaRPr lang="zh-CN" altLang="en-US" sz="20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barn(outVertical)">
                                      <p:cBhvr>
                                        <p:cTn id="7" dur="750"/>
                                        <p:tgtEl>
                                          <p:spTgt spid="28"/>
                                        </p:tgtEl>
                                      </p:cBhvr>
                                    </p:animEffect>
                                  </p:childTnLst>
                                </p:cTn>
                              </p:par>
                            </p:childTnLst>
                          </p:cTn>
                        </p:par>
                        <p:par>
                          <p:cTn id="8" fill="hold">
                            <p:stCondLst>
                              <p:cond delay="1000"/>
                            </p:stCondLst>
                            <p:childTnLst>
                              <p:par>
                                <p:cTn id="9" presetID="16" presetClass="entr" presetSubtype="37" fill="hold" grpId="0" nodeType="afterEffect">
                                  <p:stCondLst>
                                    <p:cond delay="0"/>
                                  </p:stCondLst>
                                  <p:childTnLst>
                                    <p:set>
                                      <p:cBhvr>
                                        <p:cTn id="10" dur="1" fill="hold">
                                          <p:stCondLst>
                                            <p:cond delay="0"/>
                                          </p:stCondLst>
                                        </p:cTn>
                                        <p:tgtEl>
                                          <p:spTgt spid="30"/>
                                        </p:tgtEl>
                                        <p:attrNameLst>
                                          <p:attrName>style.visibility</p:attrName>
                                        </p:attrNameLst>
                                      </p:cBhvr>
                                      <p:to>
                                        <p:strVal val="visible"/>
                                      </p:to>
                                    </p:set>
                                    <p:animEffect transition="in" filter="barn(outVertical)">
                                      <p:cBhvr>
                                        <p:cTn id="11" dur="75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3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任意多边形 3"/>
          <p:cNvSpPr/>
          <p:nvPr/>
        </p:nvSpPr>
        <p:spPr>
          <a:xfrm>
            <a:off x="2751733" y="0"/>
            <a:ext cx="459588" cy="867252"/>
          </a:xfrm>
          <a:custGeom>
            <a:avLst/>
            <a:gdLst>
              <a:gd name="connsiteX0" fmla="*/ 0 w 459588"/>
              <a:gd name="connsiteY0" fmla="*/ 0 h 867252"/>
              <a:gd name="connsiteX1" fmla="*/ 459588 w 459588"/>
              <a:gd name="connsiteY1" fmla="*/ 0 h 867252"/>
              <a:gd name="connsiteX2" fmla="*/ 459588 w 459588"/>
              <a:gd name="connsiteY2" fmla="*/ 560072 h 867252"/>
              <a:gd name="connsiteX3" fmla="*/ 0 w 459588"/>
              <a:gd name="connsiteY3" fmla="*/ 867252 h 867252"/>
            </a:gdLst>
            <a:ahLst/>
            <a:cxnLst>
              <a:cxn ang="0">
                <a:pos x="connsiteX0" y="connsiteY0"/>
              </a:cxn>
              <a:cxn ang="0">
                <a:pos x="connsiteX1" y="connsiteY1"/>
              </a:cxn>
              <a:cxn ang="0">
                <a:pos x="connsiteX2" y="connsiteY2"/>
              </a:cxn>
              <a:cxn ang="0">
                <a:pos x="connsiteX3" y="connsiteY3"/>
              </a:cxn>
            </a:cxnLst>
            <a:rect l="l" t="t" r="r" b="b"/>
            <a:pathLst>
              <a:path w="459588" h="867252">
                <a:moveTo>
                  <a:pt x="0" y="0"/>
                </a:moveTo>
                <a:lnTo>
                  <a:pt x="459588" y="0"/>
                </a:lnTo>
                <a:lnTo>
                  <a:pt x="459588" y="560072"/>
                </a:lnTo>
                <a:lnTo>
                  <a:pt x="0" y="867252"/>
                </a:lnTo>
                <a:close/>
              </a:path>
            </a:pathLst>
          </a:custGeom>
          <a:solidFill>
            <a:srgbClr val="4C4B5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cxnSp>
        <p:nvCxnSpPr>
          <p:cNvPr id="5" name="直接连接符 4"/>
          <p:cNvCxnSpPr/>
          <p:nvPr/>
        </p:nvCxnSpPr>
        <p:spPr>
          <a:xfrm flipV="1">
            <a:off x="3051042" y="0"/>
            <a:ext cx="930115" cy="655980"/>
          </a:xfrm>
          <a:prstGeom prst="line">
            <a:avLst/>
          </a:prstGeom>
          <a:ln w="12700">
            <a:solidFill>
              <a:srgbClr val="4C4B50"/>
            </a:solidFill>
          </a:ln>
          <a:effectLst/>
        </p:spPr>
        <p:style>
          <a:lnRef idx="1">
            <a:schemeClr val="accent1"/>
          </a:lnRef>
          <a:fillRef idx="0">
            <a:schemeClr val="accent1"/>
          </a:fillRef>
          <a:effectRef idx="0">
            <a:schemeClr val="accent1"/>
          </a:effectRef>
          <a:fontRef idx="minor">
            <a:schemeClr val="tx1"/>
          </a:fontRef>
        </p:style>
      </p:cxnSp>
      <p:sp>
        <p:nvSpPr>
          <p:cNvPr id="6" name="任意多边形 5"/>
          <p:cNvSpPr/>
          <p:nvPr/>
        </p:nvSpPr>
        <p:spPr>
          <a:xfrm>
            <a:off x="8995444" y="0"/>
            <a:ext cx="459588" cy="867252"/>
          </a:xfrm>
          <a:custGeom>
            <a:avLst/>
            <a:gdLst>
              <a:gd name="connsiteX0" fmla="*/ 0 w 459588"/>
              <a:gd name="connsiteY0" fmla="*/ 0 h 867252"/>
              <a:gd name="connsiteX1" fmla="*/ 459588 w 459588"/>
              <a:gd name="connsiteY1" fmla="*/ 0 h 867252"/>
              <a:gd name="connsiteX2" fmla="*/ 459588 w 459588"/>
              <a:gd name="connsiteY2" fmla="*/ 560072 h 867252"/>
              <a:gd name="connsiteX3" fmla="*/ 0 w 459588"/>
              <a:gd name="connsiteY3" fmla="*/ 867252 h 867252"/>
            </a:gdLst>
            <a:ahLst/>
            <a:cxnLst>
              <a:cxn ang="0">
                <a:pos x="connsiteX0" y="connsiteY0"/>
              </a:cxn>
              <a:cxn ang="0">
                <a:pos x="connsiteX1" y="connsiteY1"/>
              </a:cxn>
              <a:cxn ang="0">
                <a:pos x="connsiteX2" y="connsiteY2"/>
              </a:cxn>
              <a:cxn ang="0">
                <a:pos x="connsiteX3" y="connsiteY3"/>
              </a:cxn>
            </a:cxnLst>
            <a:rect l="l" t="t" r="r" b="b"/>
            <a:pathLst>
              <a:path w="459588" h="867252">
                <a:moveTo>
                  <a:pt x="0" y="0"/>
                </a:moveTo>
                <a:lnTo>
                  <a:pt x="459588" y="0"/>
                </a:lnTo>
                <a:lnTo>
                  <a:pt x="459588" y="560072"/>
                </a:lnTo>
                <a:lnTo>
                  <a:pt x="0" y="867252"/>
                </a:lnTo>
                <a:close/>
              </a:path>
            </a:pathLst>
          </a:custGeom>
          <a:solidFill>
            <a:srgbClr val="2ABDC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cxnSp>
        <p:nvCxnSpPr>
          <p:cNvPr id="7" name="直接连接符 6"/>
          <p:cNvCxnSpPr/>
          <p:nvPr/>
        </p:nvCxnSpPr>
        <p:spPr>
          <a:xfrm flipV="1">
            <a:off x="9294753" y="-13642"/>
            <a:ext cx="930115" cy="655980"/>
          </a:xfrm>
          <a:prstGeom prst="line">
            <a:avLst/>
          </a:prstGeom>
          <a:ln w="12700">
            <a:solidFill>
              <a:srgbClr val="2ABDC7"/>
            </a:solidFill>
          </a:ln>
          <a:effectLst/>
        </p:spPr>
        <p:style>
          <a:lnRef idx="1">
            <a:schemeClr val="accent1"/>
          </a:lnRef>
          <a:fillRef idx="0">
            <a:schemeClr val="accent1"/>
          </a:fillRef>
          <a:effectRef idx="0">
            <a:schemeClr val="accent1"/>
          </a:effectRef>
          <a:fontRef idx="minor">
            <a:schemeClr val="tx1"/>
          </a:fontRef>
        </p:style>
      </p:cxnSp>
      <p:sp>
        <p:nvSpPr>
          <p:cNvPr id="27" name="文本框 26"/>
          <p:cNvSpPr txBox="1"/>
          <p:nvPr/>
        </p:nvSpPr>
        <p:spPr>
          <a:xfrm>
            <a:off x="4600209" y="433627"/>
            <a:ext cx="2236510" cy="707886"/>
          </a:xfrm>
          <a:prstGeom prst="rect">
            <a:avLst/>
          </a:prstGeom>
          <a:noFill/>
        </p:spPr>
        <p:txBody>
          <a:bodyPr wrap="none" rtlCol="0">
            <a:spAutoFit/>
          </a:bodyPr>
          <a:lstStyle/>
          <a:p>
            <a:r>
              <a:rPr lang="zh-CN" altLang="en-US" sz="4000" dirty="0">
                <a:solidFill>
                  <a:srgbClr val="4C4B50"/>
                </a:solidFill>
                <a:latin typeface="微软雅黑" panose="020B0503020204020204" pitchFamily="34" charset="-122"/>
                <a:ea typeface="微软雅黑" panose="020B0503020204020204" pitchFamily="34" charset="-122"/>
              </a:rPr>
              <a:t>实验结果</a:t>
            </a:r>
            <a:endParaRPr lang="zh-CN" altLang="en-US" sz="4000" dirty="0">
              <a:solidFill>
                <a:srgbClr val="4C4B50"/>
              </a:solidFill>
              <a:latin typeface="微软雅黑" panose="020B0503020204020204" pitchFamily="34" charset="-122"/>
              <a:ea typeface="微软雅黑" panose="020B0503020204020204" pitchFamily="34" charset="-122"/>
            </a:endParaRPr>
          </a:p>
        </p:txBody>
      </p:sp>
      <p:pic>
        <p:nvPicPr>
          <p:cNvPr id="8" name="图片 7" descr="timg"/>
          <p:cNvPicPr>
            <a:picLocks noChangeAspect="1"/>
          </p:cNvPicPr>
          <p:nvPr/>
        </p:nvPicPr>
        <p:blipFill>
          <a:blip r:embed="rId1"/>
          <a:srcRect l="4621" r="7432" b="11069"/>
          <a:stretch>
            <a:fillRect/>
          </a:stretch>
        </p:blipFill>
        <p:spPr>
          <a:xfrm>
            <a:off x="0" y="-13335"/>
            <a:ext cx="1179195" cy="1198880"/>
          </a:xfrm>
          <a:prstGeom prst="rect">
            <a:avLst/>
          </a:prstGeom>
        </p:spPr>
      </p:pic>
      <p:sp>
        <p:nvSpPr>
          <p:cNvPr id="30" name="TextBox 4"/>
          <p:cNvSpPr txBox="1"/>
          <p:nvPr/>
        </p:nvSpPr>
        <p:spPr>
          <a:xfrm>
            <a:off x="2707421" y="6352533"/>
            <a:ext cx="8388580" cy="400110"/>
          </a:xfrm>
          <a:prstGeom prst="rect">
            <a:avLst/>
          </a:prstGeom>
          <a:noFill/>
        </p:spPr>
        <p:txBody>
          <a:bodyPr wrap="square" rtlCol="0">
            <a:spAutoFit/>
          </a:bodyPr>
          <a:lstStyle/>
          <a:p>
            <a:endParaRPr lang="zh-CN" altLang="en-US" sz="20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 name="Rectangle 2"/>
          <p:cNvSpPr>
            <a:spLocks noChangeArrowheads="1"/>
          </p:cNvSpPr>
          <p:nvPr/>
        </p:nvSpPr>
        <p:spPr bwMode="auto">
          <a:xfrm>
            <a:off x="1262462" y="2288842"/>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lvl1pPr indent="2667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266700" algn="l" defTabSz="914400" rtl="0" eaLnBrk="0" fontAlgn="base" latinLnBrk="0" hangingPunct="0">
              <a:lnSpc>
                <a:spcPct val="100000"/>
              </a:lnSpc>
              <a:spcBef>
                <a:spcPct val="0"/>
              </a:spcBef>
              <a:spcAft>
                <a:spcPct val="0"/>
              </a:spcAft>
              <a:buClrTx/>
              <a:buSzTx/>
              <a:buFontTx/>
              <a:buNone/>
            </a:pPr>
            <a:r>
              <a:rPr kumimoji="0" lang="zh-CN" altLang="zh-CN" sz="1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然后在对应路径下进行</a:t>
            </a:r>
            <a:r>
              <a:rPr kumimoji="0" lang="en-US" altLang="zh-CN" sz="1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make check</a:t>
            </a:r>
            <a:r>
              <a:rPr kumimoji="0" lang="zh-CN" altLang="en-US" sz="1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，结果如下：</a:t>
            </a:r>
            <a:endParaRPr kumimoji="0" lang="zh-CN" altLang="en-US" sz="600" b="0" i="0" u="none" strike="noStrike" cap="none" normalizeH="0" baseline="0" dirty="0">
              <a:ln>
                <a:noFill/>
              </a:ln>
              <a:solidFill>
                <a:schemeClr val="tx1"/>
              </a:solidFill>
              <a:effectLst/>
            </a:endParaRPr>
          </a:p>
          <a:p>
            <a:pPr marL="0" marR="0" lvl="0" indent="26670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dirty="0">
              <a:ln>
                <a:noFill/>
              </a:ln>
              <a:solidFill>
                <a:schemeClr val="tx1"/>
              </a:solidFill>
              <a:effectLst/>
              <a:latin typeface="Arial" panose="020B0604020202020204" pitchFamily="34" charset="0"/>
            </a:endParaRPr>
          </a:p>
        </p:txBody>
      </p:sp>
      <p:pic>
        <p:nvPicPr>
          <p:cNvPr id="1025" name="图片 7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98479" y="2781041"/>
            <a:ext cx="2905125" cy="981075"/>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3"/>
          <p:cNvSpPr>
            <a:spLocks noChangeArrowheads="1"/>
          </p:cNvSpPr>
          <p:nvPr/>
        </p:nvSpPr>
        <p:spPr bwMode="auto">
          <a:xfrm>
            <a:off x="1179195" y="3937752"/>
            <a:ext cx="518122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266700" algn="l" defTabSz="914400" rtl="0" eaLnBrk="0" fontAlgn="base" latinLnBrk="0" hangingPunct="0">
              <a:lnSpc>
                <a:spcPct val="100000"/>
              </a:lnSpc>
              <a:spcBef>
                <a:spcPct val="0"/>
              </a:spcBef>
              <a:spcAft>
                <a:spcPct val="0"/>
              </a:spcAft>
              <a:buClrTx/>
              <a:buSzTx/>
              <a:buFontTx/>
              <a:buNone/>
            </a:pPr>
            <a:r>
              <a:rPr kumimoji="0" lang="zh-CN" altLang="zh-CN" sz="1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此时</a:t>
            </a:r>
            <a:r>
              <a:rPr kumimoji="0" lang="en-US" altLang="zh-CN" sz="1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alarm-priority</a:t>
            </a:r>
            <a:r>
              <a:rPr kumimoji="0" lang="zh-CN" altLang="en-US" sz="1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已经</a:t>
            </a:r>
            <a:r>
              <a:rPr kumimoji="0" lang="en-US" altLang="zh-CN" sz="1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pass</a:t>
            </a:r>
            <a:r>
              <a:rPr kumimoji="0" lang="zh-CN" altLang="en-US" sz="1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了。优先级调度问题已得到实现。</a:t>
            </a:r>
            <a:endParaRPr kumimoji="0" lang="zh-CN" altLang="en-US" sz="1800" b="0" i="0" u="none" strike="noStrike" cap="none" normalizeH="0" baseline="0" dirty="0">
              <a:ln>
                <a:noFill/>
              </a:ln>
              <a:solidFill>
                <a:schemeClr val="tx1"/>
              </a:solidFill>
              <a:effectLst/>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nodePh="1">
                                  <p:stCondLst>
                                    <p:cond delay="0"/>
                                  </p:stCondLst>
                                  <p:endCondLst>
                                    <p:cond evt="begin" delay="0">
                                      <p:tn val="5"/>
                                    </p:cond>
                                  </p:endCondLst>
                                  <p:childTnLst>
                                    <p:set>
                                      <p:cBhvr>
                                        <p:cTn id="6" dur="1" fill="hold">
                                          <p:stCondLst>
                                            <p:cond delay="0"/>
                                          </p:stCondLst>
                                        </p:cTn>
                                        <p:tgtEl>
                                          <p:spTgt spid="30"/>
                                        </p:tgtEl>
                                        <p:attrNameLst>
                                          <p:attrName>style.visibility</p:attrName>
                                        </p:attrNameLst>
                                      </p:cBhvr>
                                      <p:to>
                                        <p:strVal val="visible"/>
                                      </p:to>
                                    </p:set>
                                    <p:animEffect transition="in" filter="barn(outVertical)">
                                      <p:cBhvr>
                                        <p:cTn id="7" dur="75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等腰三角形 10"/>
          <p:cNvSpPr/>
          <p:nvPr/>
        </p:nvSpPr>
        <p:spPr>
          <a:xfrm rot="10800000" flipV="1">
            <a:off x="291" y="173"/>
            <a:ext cx="6238655" cy="4452017"/>
          </a:xfrm>
          <a:prstGeom prst="triangle">
            <a:avLst/>
          </a:prstGeom>
          <a:blipFill dpi="0" rotWithShape="1">
            <a:blip r:embed="rId1"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6" name="TextBox 48"/>
          <p:cNvSpPr txBox="1"/>
          <p:nvPr/>
        </p:nvSpPr>
        <p:spPr>
          <a:xfrm>
            <a:off x="7361465" y="3489844"/>
            <a:ext cx="3755083" cy="492443"/>
          </a:xfrm>
          <a:prstGeom prst="rect">
            <a:avLst/>
          </a:prstGeom>
          <a:noFill/>
        </p:spPr>
        <p:txBody>
          <a:bodyPr wrap="square" lIns="0" tIns="0" rIns="0" bIns="0" rtlCol="0">
            <a:spAutoFit/>
          </a:bodyPr>
          <a:lstStyle/>
          <a:p>
            <a:pPr>
              <a:buFontTx/>
              <a:buNone/>
            </a:pPr>
            <a:r>
              <a:rPr lang="zh-CN" altLang="en-US" sz="3200" dirty="0">
                <a:solidFill>
                  <a:srgbClr val="4C4B50"/>
                </a:solidFill>
                <a:latin typeface="微软雅黑" panose="020B0503020204020204" pitchFamily="34" charset="-122"/>
                <a:ea typeface="微软雅黑" panose="020B0503020204020204" pitchFamily="34" charset="-122"/>
              </a:rPr>
              <a:t>优先级抢占</a:t>
            </a:r>
            <a:endParaRPr lang="zh-CN" altLang="en-US" sz="3200" dirty="0">
              <a:solidFill>
                <a:srgbClr val="4C4B50"/>
              </a:solidFill>
              <a:latin typeface="微软雅黑" panose="020B0503020204020204" pitchFamily="34" charset="-122"/>
              <a:ea typeface="微软雅黑" panose="020B0503020204020204" pitchFamily="34" charset="-122"/>
            </a:endParaRPr>
          </a:p>
        </p:txBody>
      </p:sp>
      <p:sp>
        <p:nvSpPr>
          <p:cNvPr id="28" name="矩形 259"/>
          <p:cNvSpPr>
            <a:spLocks noChangeArrowheads="1"/>
          </p:cNvSpPr>
          <p:nvPr/>
        </p:nvSpPr>
        <p:spPr bwMode="auto">
          <a:xfrm>
            <a:off x="5159569" y="2686956"/>
            <a:ext cx="2082552" cy="2098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86697" tIns="43348" rIns="86697" bIns="43348">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buNone/>
            </a:pPr>
            <a:r>
              <a:rPr lang="en-US" altLang="zh-CN" sz="13065" cap="all" spc="284" dirty="0">
                <a:solidFill>
                  <a:srgbClr val="2ABDC7"/>
                </a:solidFill>
                <a:latin typeface="Impact" panose="020B0806030902050204" pitchFamily="34" charset="0"/>
                <a:cs typeface="Arial" panose="020B0604020202020204" pitchFamily="34" charset="0"/>
              </a:rPr>
              <a:t>03</a:t>
            </a:r>
            <a:endParaRPr lang="zh-CN" altLang="en-US" sz="13065" cap="all" spc="284" dirty="0">
              <a:solidFill>
                <a:srgbClr val="2ABDC7"/>
              </a:solidFill>
              <a:latin typeface="Impact" panose="020B0806030902050204" pitchFamily="34" charset="0"/>
              <a:cs typeface="Arial" panose="020B0604020202020204" pitchFamily="34" charset="0"/>
            </a:endParaRPr>
          </a:p>
        </p:txBody>
      </p:sp>
      <p:sp>
        <p:nvSpPr>
          <p:cNvPr id="13" name="等腰三角形 12"/>
          <p:cNvSpPr/>
          <p:nvPr/>
        </p:nvSpPr>
        <p:spPr>
          <a:xfrm>
            <a:off x="-37811" y="3737558"/>
            <a:ext cx="4770824" cy="3120444"/>
          </a:xfrm>
          <a:prstGeom prst="triangle">
            <a:avLst/>
          </a:prstGeom>
          <a:solidFill>
            <a:srgbClr val="2ABD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28"/>
                                        </p:tgtEl>
                                        <p:attrNameLst>
                                          <p:attrName>style.visibility</p:attrName>
                                        </p:attrNameLst>
                                      </p:cBhvr>
                                      <p:to>
                                        <p:strVal val="visible"/>
                                      </p:to>
                                    </p:set>
                                    <p:anim calcmode="lin" valueType="num">
                                      <p:cBhvr>
                                        <p:cTn id="7" dur="500" fill="hold"/>
                                        <p:tgtEl>
                                          <p:spTgt spid="28"/>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28"/>
                                        </p:tgtEl>
                                        <p:attrNameLst>
                                          <p:attrName>ppt_y</p:attrName>
                                        </p:attrNameLst>
                                      </p:cBhvr>
                                      <p:tavLst>
                                        <p:tav tm="0">
                                          <p:val>
                                            <p:strVal val="#ppt_y"/>
                                          </p:val>
                                        </p:tav>
                                        <p:tav tm="100000">
                                          <p:val>
                                            <p:strVal val="#ppt_y"/>
                                          </p:val>
                                        </p:tav>
                                      </p:tavLst>
                                    </p:anim>
                                    <p:anim calcmode="lin" valueType="num">
                                      <p:cBhvr>
                                        <p:cTn id="9" dur="500" fill="hold"/>
                                        <p:tgtEl>
                                          <p:spTgt spid="28"/>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28"/>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28"/>
                                        </p:tgtEl>
                                      </p:cBhvr>
                                    </p:animEffect>
                                  </p:childTnLst>
                                </p:cTn>
                              </p:par>
                            </p:childTnLst>
                          </p:cTn>
                        </p:par>
                        <p:par>
                          <p:cTn id="12" fill="hold">
                            <p:stCondLst>
                              <p:cond delay="550"/>
                            </p:stCondLst>
                            <p:childTnLst>
                              <p:par>
                                <p:cTn id="13" presetID="26" presetClass="emph" presetSubtype="0" fill="hold" grpId="1" nodeType="afterEffect">
                                  <p:stCondLst>
                                    <p:cond delay="0"/>
                                  </p:stCondLst>
                                  <p:iterate type="lt">
                                    <p:tmPct val="0"/>
                                  </p:iterate>
                                  <p:childTnLst>
                                    <p:animEffect transition="out" filter="fade">
                                      <p:cBhvr>
                                        <p:cTn id="14" dur="500" tmFilter="0, 0; .2, .5; .8, .5; 1, 0"/>
                                        <p:tgtEl>
                                          <p:spTgt spid="28"/>
                                        </p:tgtEl>
                                      </p:cBhvr>
                                    </p:animEffect>
                                    <p:animScale>
                                      <p:cBhvr>
                                        <p:cTn id="15" dur="250" autoRev="1" fill="hold"/>
                                        <p:tgtEl>
                                          <p:spTgt spid="28"/>
                                        </p:tgtEl>
                                      </p:cBhvr>
                                      <p:by x="105000" y="105000"/>
                                    </p:animScale>
                                  </p:childTnLst>
                                </p:cTn>
                              </p:par>
                            </p:childTnLst>
                          </p:cTn>
                        </p:par>
                        <p:par>
                          <p:cTn id="16" fill="hold">
                            <p:stCondLst>
                              <p:cond delay="1049"/>
                            </p:stCondLst>
                            <p:childTnLst>
                              <p:par>
                                <p:cTn id="17" presetID="22" presetClass="entr" presetSubtype="8" fill="hold" grpId="0" nodeType="afterEffect">
                                  <p:stCondLst>
                                    <p:cond delay="0"/>
                                  </p:stCondLst>
                                  <p:iterate type="lt">
                                    <p:tmPct val="30000"/>
                                  </p:iterate>
                                  <p:childTnLst>
                                    <p:set>
                                      <p:cBhvr>
                                        <p:cTn id="18" dur="1" fill="hold">
                                          <p:stCondLst>
                                            <p:cond delay="0"/>
                                          </p:stCondLst>
                                        </p:cTn>
                                        <p:tgtEl>
                                          <p:spTgt spid="26"/>
                                        </p:tgtEl>
                                        <p:attrNameLst>
                                          <p:attrName>style.visibility</p:attrName>
                                        </p:attrNameLst>
                                      </p:cBhvr>
                                      <p:to>
                                        <p:strVal val="visible"/>
                                      </p:to>
                                    </p:set>
                                    <p:animEffect transition="in" filter="wipe(left)">
                                      <p:cBhvr>
                                        <p:cTn id="19" dur="200"/>
                                        <p:tgtEl>
                                          <p:spTgt spid="26"/>
                                        </p:tgtEl>
                                      </p:cBhvr>
                                    </p:animEffect>
                                  </p:childTnLst>
                                </p:cTn>
                              </p:par>
                              <p:par>
                                <p:cTn id="20" presetID="36" presetClass="emph" presetSubtype="0" fill="hold" grpId="1" nodeType="withEffect">
                                  <p:stCondLst>
                                    <p:cond delay="0"/>
                                  </p:stCondLst>
                                  <p:iterate type="lt">
                                    <p:tmPct val="30000"/>
                                  </p:iterate>
                                  <p:childTnLst>
                                    <p:animScale>
                                      <p:cBhvr>
                                        <p:cTn id="21" dur="50" autoRev="1" fill="hold">
                                          <p:stCondLst>
                                            <p:cond delay="0"/>
                                          </p:stCondLst>
                                        </p:cTn>
                                        <p:tgtEl>
                                          <p:spTgt spid="26"/>
                                        </p:tgtEl>
                                      </p:cBhvr>
                                      <p:to x="80000" y="100000"/>
                                    </p:animScale>
                                    <p:anim by="(#ppt_w*0.10)" calcmode="lin" valueType="num">
                                      <p:cBhvr>
                                        <p:cTn id="22" dur="50" autoRev="1" fill="hold">
                                          <p:stCondLst>
                                            <p:cond delay="0"/>
                                          </p:stCondLst>
                                        </p:cTn>
                                        <p:tgtEl>
                                          <p:spTgt spid="26"/>
                                        </p:tgtEl>
                                        <p:attrNameLst>
                                          <p:attrName>ppt_x</p:attrName>
                                        </p:attrNameLst>
                                      </p:cBhvr>
                                    </p:anim>
                                    <p:anim by="(-#ppt_w*0.10)" calcmode="lin" valueType="num">
                                      <p:cBhvr>
                                        <p:cTn id="23" dur="50" autoRev="1" fill="hold">
                                          <p:stCondLst>
                                            <p:cond delay="0"/>
                                          </p:stCondLst>
                                        </p:cTn>
                                        <p:tgtEl>
                                          <p:spTgt spid="26"/>
                                        </p:tgtEl>
                                        <p:attrNameLst>
                                          <p:attrName>ppt_y</p:attrName>
                                        </p:attrNameLst>
                                      </p:cBhvr>
                                    </p:anim>
                                    <p:animRot by="-480000">
                                      <p:cBhvr>
                                        <p:cTn id="24" dur="50" autoRev="1" fill="hold">
                                          <p:stCondLst>
                                            <p:cond delay="0"/>
                                          </p:stCondLst>
                                        </p:cTn>
                                        <p:tgtEl>
                                          <p:spTgt spid="2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6" grpId="1"/>
      <p:bldP spid="28" grpId="0"/>
      <p:bldP spid="28" grpId="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任意多边形 3"/>
          <p:cNvSpPr/>
          <p:nvPr/>
        </p:nvSpPr>
        <p:spPr>
          <a:xfrm>
            <a:off x="2751733" y="0"/>
            <a:ext cx="459588" cy="867252"/>
          </a:xfrm>
          <a:custGeom>
            <a:avLst/>
            <a:gdLst>
              <a:gd name="connsiteX0" fmla="*/ 0 w 459588"/>
              <a:gd name="connsiteY0" fmla="*/ 0 h 867252"/>
              <a:gd name="connsiteX1" fmla="*/ 459588 w 459588"/>
              <a:gd name="connsiteY1" fmla="*/ 0 h 867252"/>
              <a:gd name="connsiteX2" fmla="*/ 459588 w 459588"/>
              <a:gd name="connsiteY2" fmla="*/ 560072 h 867252"/>
              <a:gd name="connsiteX3" fmla="*/ 0 w 459588"/>
              <a:gd name="connsiteY3" fmla="*/ 867252 h 867252"/>
            </a:gdLst>
            <a:ahLst/>
            <a:cxnLst>
              <a:cxn ang="0">
                <a:pos x="connsiteX0" y="connsiteY0"/>
              </a:cxn>
              <a:cxn ang="0">
                <a:pos x="connsiteX1" y="connsiteY1"/>
              </a:cxn>
              <a:cxn ang="0">
                <a:pos x="connsiteX2" y="connsiteY2"/>
              </a:cxn>
              <a:cxn ang="0">
                <a:pos x="connsiteX3" y="connsiteY3"/>
              </a:cxn>
            </a:cxnLst>
            <a:rect l="l" t="t" r="r" b="b"/>
            <a:pathLst>
              <a:path w="459588" h="867252">
                <a:moveTo>
                  <a:pt x="0" y="0"/>
                </a:moveTo>
                <a:lnTo>
                  <a:pt x="459588" y="0"/>
                </a:lnTo>
                <a:lnTo>
                  <a:pt x="459588" y="560072"/>
                </a:lnTo>
                <a:lnTo>
                  <a:pt x="0" y="867252"/>
                </a:lnTo>
                <a:close/>
              </a:path>
            </a:pathLst>
          </a:custGeom>
          <a:solidFill>
            <a:srgbClr val="4C4B5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cxnSp>
        <p:nvCxnSpPr>
          <p:cNvPr id="5" name="直接连接符 4"/>
          <p:cNvCxnSpPr/>
          <p:nvPr/>
        </p:nvCxnSpPr>
        <p:spPr>
          <a:xfrm flipV="1">
            <a:off x="3051042" y="0"/>
            <a:ext cx="930115" cy="655980"/>
          </a:xfrm>
          <a:prstGeom prst="line">
            <a:avLst/>
          </a:prstGeom>
          <a:ln w="12700">
            <a:solidFill>
              <a:srgbClr val="4C4B50"/>
            </a:solidFill>
          </a:ln>
          <a:effectLst/>
        </p:spPr>
        <p:style>
          <a:lnRef idx="1">
            <a:schemeClr val="accent1"/>
          </a:lnRef>
          <a:fillRef idx="0">
            <a:schemeClr val="accent1"/>
          </a:fillRef>
          <a:effectRef idx="0">
            <a:schemeClr val="accent1"/>
          </a:effectRef>
          <a:fontRef idx="minor">
            <a:schemeClr val="tx1"/>
          </a:fontRef>
        </p:style>
      </p:cxnSp>
      <p:sp>
        <p:nvSpPr>
          <p:cNvPr id="6" name="任意多边形 5"/>
          <p:cNvSpPr/>
          <p:nvPr/>
        </p:nvSpPr>
        <p:spPr>
          <a:xfrm>
            <a:off x="8995444" y="0"/>
            <a:ext cx="459588" cy="867252"/>
          </a:xfrm>
          <a:custGeom>
            <a:avLst/>
            <a:gdLst>
              <a:gd name="connsiteX0" fmla="*/ 0 w 459588"/>
              <a:gd name="connsiteY0" fmla="*/ 0 h 867252"/>
              <a:gd name="connsiteX1" fmla="*/ 459588 w 459588"/>
              <a:gd name="connsiteY1" fmla="*/ 0 h 867252"/>
              <a:gd name="connsiteX2" fmla="*/ 459588 w 459588"/>
              <a:gd name="connsiteY2" fmla="*/ 560072 h 867252"/>
              <a:gd name="connsiteX3" fmla="*/ 0 w 459588"/>
              <a:gd name="connsiteY3" fmla="*/ 867252 h 867252"/>
            </a:gdLst>
            <a:ahLst/>
            <a:cxnLst>
              <a:cxn ang="0">
                <a:pos x="connsiteX0" y="connsiteY0"/>
              </a:cxn>
              <a:cxn ang="0">
                <a:pos x="connsiteX1" y="connsiteY1"/>
              </a:cxn>
              <a:cxn ang="0">
                <a:pos x="connsiteX2" y="connsiteY2"/>
              </a:cxn>
              <a:cxn ang="0">
                <a:pos x="connsiteX3" y="connsiteY3"/>
              </a:cxn>
            </a:cxnLst>
            <a:rect l="l" t="t" r="r" b="b"/>
            <a:pathLst>
              <a:path w="459588" h="867252">
                <a:moveTo>
                  <a:pt x="0" y="0"/>
                </a:moveTo>
                <a:lnTo>
                  <a:pt x="459588" y="0"/>
                </a:lnTo>
                <a:lnTo>
                  <a:pt x="459588" y="560072"/>
                </a:lnTo>
                <a:lnTo>
                  <a:pt x="0" y="867252"/>
                </a:lnTo>
                <a:close/>
              </a:path>
            </a:pathLst>
          </a:custGeom>
          <a:solidFill>
            <a:srgbClr val="2ABDC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cxnSp>
        <p:nvCxnSpPr>
          <p:cNvPr id="7" name="直接连接符 6"/>
          <p:cNvCxnSpPr/>
          <p:nvPr/>
        </p:nvCxnSpPr>
        <p:spPr>
          <a:xfrm flipV="1">
            <a:off x="9294753" y="-13642"/>
            <a:ext cx="930115" cy="655980"/>
          </a:xfrm>
          <a:prstGeom prst="line">
            <a:avLst/>
          </a:prstGeom>
          <a:ln w="12700">
            <a:solidFill>
              <a:srgbClr val="2ABDC7"/>
            </a:solidFill>
          </a:ln>
          <a:effectLst/>
        </p:spPr>
        <p:style>
          <a:lnRef idx="1">
            <a:schemeClr val="accent1"/>
          </a:lnRef>
          <a:fillRef idx="0">
            <a:schemeClr val="accent1"/>
          </a:fillRef>
          <a:effectRef idx="0">
            <a:schemeClr val="accent1"/>
          </a:effectRef>
          <a:fontRef idx="minor">
            <a:schemeClr val="tx1"/>
          </a:fontRef>
        </p:style>
      </p:cxnSp>
      <p:sp>
        <p:nvSpPr>
          <p:cNvPr id="27" name="文本框 26"/>
          <p:cNvSpPr txBox="1"/>
          <p:nvPr/>
        </p:nvSpPr>
        <p:spPr>
          <a:xfrm>
            <a:off x="4600209" y="433627"/>
            <a:ext cx="2236510" cy="707886"/>
          </a:xfrm>
          <a:prstGeom prst="rect">
            <a:avLst/>
          </a:prstGeom>
          <a:noFill/>
        </p:spPr>
        <p:txBody>
          <a:bodyPr wrap="none" rtlCol="0">
            <a:spAutoFit/>
          </a:bodyPr>
          <a:lstStyle/>
          <a:p>
            <a:r>
              <a:rPr lang="zh-CN" altLang="en-US" sz="4000" dirty="0">
                <a:solidFill>
                  <a:srgbClr val="4C4B50"/>
                </a:solidFill>
                <a:latin typeface="微软雅黑" panose="020B0503020204020204" pitchFamily="34" charset="-122"/>
                <a:ea typeface="微软雅黑" panose="020B0503020204020204" pitchFamily="34" charset="-122"/>
              </a:rPr>
              <a:t>观察分析</a:t>
            </a:r>
            <a:endParaRPr lang="zh-CN" altLang="en-US" sz="4000" dirty="0">
              <a:solidFill>
                <a:srgbClr val="4C4B50"/>
              </a:solidFill>
              <a:latin typeface="微软雅黑" panose="020B0503020204020204" pitchFamily="34" charset="-122"/>
              <a:ea typeface="微软雅黑" panose="020B0503020204020204" pitchFamily="34" charset="-122"/>
            </a:endParaRPr>
          </a:p>
        </p:txBody>
      </p:sp>
      <p:pic>
        <p:nvPicPr>
          <p:cNvPr id="8" name="图片 7" descr="timg"/>
          <p:cNvPicPr>
            <a:picLocks noChangeAspect="1"/>
          </p:cNvPicPr>
          <p:nvPr/>
        </p:nvPicPr>
        <p:blipFill>
          <a:blip r:embed="rId1"/>
          <a:srcRect l="4621" r="7432" b="11069"/>
          <a:stretch>
            <a:fillRect/>
          </a:stretch>
        </p:blipFill>
        <p:spPr>
          <a:xfrm>
            <a:off x="0" y="-13335"/>
            <a:ext cx="1179195" cy="1198880"/>
          </a:xfrm>
          <a:prstGeom prst="rect">
            <a:avLst/>
          </a:prstGeom>
        </p:spPr>
      </p:pic>
      <p:sp>
        <p:nvSpPr>
          <p:cNvPr id="30" name="TextBox 4"/>
          <p:cNvSpPr txBox="1"/>
          <p:nvPr/>
        </p:nvSpPr>
        <p:spPr>
          <a:xfrm>
            <a:off x="2707421" y="6352533"/>
            <a:ext cx="8388580" cy="400110"/>
          </a:xfrm>
          <a:prstGeom prst="rect">
            <a:avLst/>
          </a:prstGeom>
          <a:noFill/>
        </p:spPr>
        <p:txBody>
          <a:bodyPr wrap="square" rtlCol="0">
            <a:spAutoFit/>
          </a:bodyPr>
          <a:lstStyle/>
          <a:p>
            <a:endParaRPr lang="zh-CN" altLang="en-US" sz="20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9" name="矩形 8"/>
          <p:cNvSpPr/>
          <p:nvPr/>
        </p:nvSpPr>
        <p:spPr>
          <a:xfrm>
            <a:off x="898712" y="1857985"/>
            <a:ext cx="5543384" cy="369332"/>
          </a:xfrm>
          <a:prstGeom prst="rect">
            <a:avLst/>
          </a:prstGeom>
        </p:spPr>
        <p:txBody>
          <a:bodyPr wrap="square">
            <a:spAutoFit/>
          </a:bodyPr>
          <a:lstStyle/>
          <a:p>
            <a:r>
              <a:rPr lang="zh-CN" altLang="en-US" kern="100" dirty="0">
                <a:latin typeface="Times New Roman" panose="02020603050405020304" pitchFamily="18" charset="0"/>
              </a:rPr>
              <a:t>测试样例</a:t>
            </a:r>
            <a:r>
              <a:rPr lang="en-US" altLang="zh-CN" kern="100" dirty="0">
                <a:latin typeface="Times New Roman" panose="02020603050405020304" pitchFamily="18" charset="0"/>
              </a:rPr>
              <a:t>priority-preempt</a:t>
            </a:r>
            <a:r>
              <a:rPr lang="zh-CN" altLang="en-US" kern="100" dirty="0">
                <a:latin typeface="Times New Roman" panose="02020603050405020304" pitchFamily="18" charset="0"/>
              </a:rPr>
              <a:t>以及</a:t>
            </a:r>
            <a:r>
              <a:rPr lang="zh-CN" altLang="en-US" dirty="0"/>
              <a:t>priority-change的定义：</a:t>
            </a:r>
            <a:endParaRPr lang="zh-CN" altLang="en-US" dirty="0"/>
          </a:p>
        </p:txBody>
      </p:sp>
      <p:pic>
        <p:nvPicPr>
          <p:cNvPr id="13" name="图片 12"/>
          <p:cNvPicPr/>
          <p:nvPr/>
        </p:nvPicPr>
        <p:blipFill>
          <a:blip r:embed="rId2"/>
          <a:stretch>
            <a:fillRect/>
          </a:stretch>
        </p:blipFill>
        <p:spPr>
          <a:xfrm>
            <a:off x="444154" y="2899757"/>
            <a:ext cx="5274310" cy="1769110"/>
          </a:xfrm>
          <a:prstGeom prst="rect">
            <a:avLst/>
          </a:prstGeom>
        </p:spPr>
      </p:pic>
      <p:pic>
        <p:nvPicPr>
          <p:cNvPr id="14" name="图片 13"/>
          <p:cNvPicPr/>
          <p:nvPr/>
        </p:nvPicPr>
        <p:blipFill>
          <a:blip r:embed="rId3"/>
          <a:stretch>
            <a:fillRect/>
          </a:stretch>
        </p:blipFill>
        <p:spPr>
          <a:xfrm>
            <a:off x="5883480" y="2787855"/>
            <a:ext cx="5274310" cy="191833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nodePh="1">
                                  <p:stCondLst>
                                    <p:cond delay="0"/>
                                  </p:stCondLst>
                                  <p:endCondLst>
                                    <p:cond evt="begin" delay="0">
                                      <p:tn val="5"/>
                                    </p:cond>
                                  </p:endCondLst>
                                  <p:childTnLst>
                                    <p:set>
                                      <p:cBhvr>
                                        <p:cTn id="6" dur="1" fill="hold">
                                          <p:stCondLst>
                                            <p:cond delay="0"/>
                                          </p:stCondLst>
                                        </p:cTn>
                                        <p:tgtEl>
                                          <p:spTgt spid="30"/>
                                        </p:tgtEl>
                                        <p:attrNameLst>
                                          <p:attrName>style.visibility</p:attrName>
                                        </p:attrNameLst>
                                      </p:cBhvr>
                                      <p:to>
                                        <p:strVal val="visible"/>
                                      </p:to>
                                    </p:set>
                                    <p:animEffect transition="in" filter="barn(outVertical)">
                                      <p:cBhvr>
                                        <p:cTn id="7" dur="75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任意多边形 3"/>
          <p:cNvSpPr/>
          <p:nvPr/>
        </p:nvSpPr>
        <p:spPr>
          <a:xfrm>
            <a:off x="2751733" y="0"/>
            <a:ext cx="459588" cy="867252"/>
          </a:xfrm>
          <a:custGeom>
            <a:avLst/>
            <a:gdLst>
              <a:gd name="connsiteX0" fmla="*/ 0 w 459588"/>
              <a:gd name="connsiteY0" fmla="*/ 0 h 867252"/>
              <a:gd name="connsiteX1" fmla="*/ 459588 w 459588"/>
              <a:gd name="connsiteY1" fmla="*/ 0 h 867252"/>
              <a:gd name="connsiteX2" fmla="*/ 459588 w 459588"/>
              <a:gd name="connsiteY2" fmla="*/ 560072 h 867252"/>
              <a:gd name="connsiteX3" fmla="*/ 0 w 459588"/>
              <a:gd name="connsiteY3" fmla="*/ 867252 h 867252"/>
            </a:gdLst>
            <a:ahLst/>
            <a:cxnLst>
              <a:cxn ang="0">
                <a:pos x="connsiteX0" y="connsiteY0"/>
              </a:cxn>
              <a:cxn ang="0">
                <a:pos x="connsiteX1" y="connsiteY1"/>
              </a:cxn>
              <a:cxn ang="0">
                <a:pos x="connsiteX2" y="connsiteY2"/>
              </a:cxn>
              <a:cxn ang="0">
                <a:pos x="connsiteX3" y="connsiteY3"/>
              </a:cxn>
            </a:cxnLst>
            <a:rect l="l" t="t" r="r" b="b"/>
            <a:pathLst>
              <a:path w="459588" h="867252">
                <a:moveTo>
                  <a:pt x="0" y="0"/>
                </a:moveTo>
                <a:lnTo>
                  <a:pt x="459588" y="0"/>
                </a:lnTo>
                <a:lnTo>
                  <a:pt x="459588" y="560072"/>
                </a:lnTo>
                <a:lnTo>
                  <a:pt x="0" y="867252"/>
                </a:lnTo>
                <a:close/>
              </a:path>
            </a:pathLst>
          </a:custGeom>
          <a:solidFill>
            <a:srgbClr val="4C4B5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cxnSp>
        <p:nvCxnSpPr>
          <p:cNvPr id="5" name="直接连接符 4"/>
          <p:cNvCxnSpPr/>
          <p:nvPr/>
        </p:nvCxnSpPr>
        <p:spPr>
          <a:xfrm flipV="1">
            <a:off x="3051042" y="0"/>
            <a:ext cx="930115" cy="655980"/>
          </a:xfrm>
          <a:prstGeom prst="line">
            <a:avLst/>
          </a:prstGeom>
          <a:ln w="12700">
            <a:solidFill>
              <a:srgbClr val="4C4B50"/>
            </a:solidFill>
          </a:ln>
          <a:effectLst/>
        </p:spPr>
        <p:style>
          <a:lnRef idx="1">
            <a:schemeClr val="accent1"/>
          </a:lnRef>
          <a:fillRef idx="0">
            <a:schemeClr val="accent1"/>
          </a:fillRef>
          <a:effectRef idx="0">
            <a:schemeClr val="accent1"/>
          </a:effectRef>
          <a:fontRef idx="minor">
            <a:schemeClr val="tx1"/>
          </a:fontRef>
        </p:style>
      </p:cxnSp>
      <p:sp>
        <p:nvSpPr>
          <p:cNvPr id="6" name="任意多边形 5"/>
          <p:cNvSpPr/>
          <p:nvPr/>
        </p:nvSpPr>
        <p:spPr>
          <a:xfrm>
            <a:off x="8995444" y="0"/>
            <a:ext cx="459588" cy="867252"/>
          </a:xfrm>
          <a:custGeom>
            <a:avLst/>
            <a:gdLst>
              <a:gd name="connsiteX0" fmla="*/ 0 w 459588"/>
              <a:gd name="connsiteY0" fmla="*/ 0 h 867252"/>
              <a:gd name="connsiteX1" fmla="*/ 459588 w 459588"/>
              <a:gd name="connsiteY1" fmla="*/ 0 h 867252"/>
              <a:gd name="connsiteX2" fmla="*/ 459588 w 459588"/>
              <a:gd name="connsiteY2" fmla="*/ 560072 h 867252"/>
              <a:gd name="connsiteX3" fmla="*/ 0 w 459588"/>
              <a:gd name="connsiteY3" fmla="*/ 867252 h 867252"/>
            </a:gdLst>
            <a:ahLst/>
            <a:cxnLst>
              <a:cxn ang="0">
                <a:pos x="connsiteX0" y="connsiteY0"/>
              </a:cxn>
              <a:cxn ang="0">
                <a:pos x="connsiteX1" y="connsiteY1"/>
              </a:cxn>
              <a:cxn ang="0">
                <a:pos x="connsiteX2" y="connsiteY2"/>
              </a:cxn>
              <a:cxn ang="0">
                <a:pos x="connsiteX3" y="connsiteY3"/>
              </a:cxn>
            </a:cxnLst>
            <a:rect l="l" t="t" r="r" b="b"/>
            <a:pathLst>
              <a:path w="459588" h="867252">
                <a:moveTo>
                  <a:pt x="0" y="0"/>
                </a:moveTo>
                <a:lnTo>
                  <a:pt x="459588" y="0"/>
                </a:lnTo>
                <a:lnTo>
                  <a:pt x="459588" y="560072"/>
                </a:lnTo>
                <a:lnTo>
                  <a:pt x="0" y="867252"/>
                </a:lnTo>
                <a:close/>
              </a:path>
            </a:pathLst>
          </a:custGeom>
          <a:solidFill>
            <a:srgbClr val="2ABDC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cxnSp>
        <p:nvCxnSpPr>
          <p:cNvPr id="7" name="直接连接符 6"/>
          <p:cNvCxnSpPr/>
          <p:nvPr/>
        </p:nvCxnSpPr>
        <p:spPr>
          <a:xfrm flipV="1">
            <a:off x="9294753" y="-13642"/>
            <a:ext cx="930115" cy="655980"/>
          </a:xfrm>
          <a:prstGeom prst="line">
            <a:avLst/>
          </a:prstGeom>
          <a:ln w="12700">
            <a:solidFill>
              <a:srgbClr val="2ABDC7"/>
            </a:solidFill>
          </a:ln>
          <a:effectLst/>
        </p:spPr>
        <p:style>
          <a:lnRef idx="1">
            <a:schemeClr val="accent1"/>
          </a:lnRef>
          <a:fillRef idx="0">
            <a:schemeClr val="accent1"/>
          </a:fillRef>
          <a:effectRef idx="0">
            <a:schemeClr val="accent1"/>
          </a:effectRef>
          <a:fontRef idx="minor">
            <a:schemeClr val="tx1"/>
          </a:fontRef>
        </p:style>
      </p:cxnSp>
      <p:sp>
        <p:nvSpPr>
          <p:cNvPr id="27" name="文本框 26"/>
          <p:cNvSpPr txBox="1"/>
          <p:nvPr/>
        </p:nvSpPr>
        <p:spPr>
          <a:xfrm>
            <a:off x="4600209" y="433627"/>
            <a:ext cx="2236510" cy="707886"/>
          </a:xfrm>
          <a:prstGeom prst="rect">
            <a:avLst/>
          </a:prstGeom>
          <a:noFill/>
        </p:spPr>
        <p:txBody>
          <a:bodyPr wrap="none" rtlCol="0">
            <a:spAutoFit/>
          </a:bodyPr>
          <a:lstStyle/>
          <a:p>
            <a:r>
              <a:rPr lang="zh-CN" altLang="en-US" sz="4000" dirty="0">
                <a:solidFill>
                  <a:srgbClr val="4C4B50"/>
                </a:solidFill>
                <a:latin typeface="微软雅黑" panose="020B0503020204020204" pitchFamily="34" charset="-122"/>
                <a:ea typeface="微软雅黑" panose="020B0503020204020204" pitchFamily="34" charset="-122"/>
              </a:rPr>
              <a:t>修改方案</a:t>
            </a:r>
            <a:endParaRPr lang="zh-CN" altLang="en-US" sz="4000" dirty="0">
              <a:solidFill>
                <a:srgbClr val="4C4B50"/>
              </a:solidFill>
              <a:latin typeface="微软雅黑" panose="020B0503020204020204" pitchFamily="34" charset="-122"/>
              <a:ea typeface="微软雅黑" panose="020B0503020204020204" pitchFamily="34" charset="-122"/>
            </a:endParaRPr>
          </a:p>
        </p:txBody>
      </p:sp>
      <p:pic>
        <p:nvPicPr>
          <p:cNvPr id="8" name="图片 7" descr="timg"/>
          <p:cNvPicPr>
            <a:picLocks noChangeAspect="1"/>
          </p:cNvPicPr>
          <p:nvPr/>
        </p:nvPicPr>
        <p:blipFill>
          <a:blip r:embed="rId1"/>
          <a:srcRect l="4621" r="7432" b="11069"/>
          <a:stretch>
            <a:fillRect/>
          </a:stretch>
        </p:blipFill>
        <p:spPr>
          <a:xfrm>
            <a:off x="0" y="-13335"/>
            <a:ext cx="1179195" cy="1198880"/>
          </a:xfrm>
          <a:prstGeom prst="rect">
            <a:avLst/>
          </a:prstGeom>
        </p:spPr>
      </p:pic>
      <p:sp>
        <p:nvSpPr>
          <p:cNvPr id="30" name="TextBox 4"/>
          <p:cNvSpPr txBox="1"/>
          <p:nvPr/>
        </p:nvSpPr>
        <p:spPr>
          <a:xfrm>
            <a:off x="2707421" y="6352533"/>
            <a:ext cx="8388580" cy="400110"/>
          </a:xfrm>
          <a:prstGeom prst="rect">
            <a:avLst/>
          </a:prstGeom>
          <a:noFill/>
        </p:spPr>
        <p:txBody>
          <a:bodyPr wrap="square" rtlCol="0">
            <a:spAutoFit/>
          </a:bodyPr>
          <a:lstStyle/>
          <a:p>
            <a:endParaRPr lang="zh-CN" altLang="en-US" sz="20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2" name="矩形 11"/>
          <p:cNvSpPr/>
          <p:nvPr/>
        </p:nvSpPr>
        <p:spPr>
          <a:xfrm>
            <a:off x="468099" y="1672985"/>
            <a:ext cx="6096000" cy="2108269"/>
          </a:xfrm>
          <a:prstGeom prst="rect">
            <a:avLst/>
          </a:prstGeom>
        </p:spPr>
        <p:txBody>
          <a:bodyPr>
            <a:spAutoFit/>
          </a:bodyPr>
          <a:lstStyle/>
          <a:p>
            <a:pPr indent="266700">
              <a:spcBef>
                <a:spcPts val="300"/>
              </a:spcBef>
              <a:spcAft>
                <a:spcPts val="300"/>
              </a:spcAft>
            </a:pPr>
            <a:r>
              <a:rPr lang="zh-CN" altLang="zh-CN" dirty="0">
                <a:latin typeface="Times New Roman" panose="02020603050405020304" pitchFamily="18" charset="0"/>
              </a:rPr>
              <a:t>抢占式调度需要当创建的线程的优先级高于现在</a:t>
            </a:r>
            <a:r>
              <a:rPr lang="en-US" altLang="zh-CN" dirty="0">
                <a:latin typeface="Times New Roman" panose="02020603050405020304" pitchFamily="18" charset="0"/>
              </a:rPr>
              <a:t>CPU</a:t>
            </a:r>
            <a:r>
              <a:rPr lang="zh-CN" altLang="zh-CN" dirty="0">
                <a:latin typeface="Times New Roman" panose="02020603050405020304" pitchFamily="18" charset="0"/>
              </a:rPr>
              <a:t>运行的线程时，将现在运行的线程阻塞，去运行优先级更高的线程。</a:t>
            </a:r>
            <a:endParaRPr lang="zh-CN" altLang="zh-CN" sz="1600" dirty="0">
              <a:latin typeface="Times New Roman" panose="02020603050405020304" pitchFamily="18" charset="0"/>
            </a:endParaRPr>
          </a:p>
          <a:p>
            <a:pPr indent="266700">
              <a:spcBef>
                <a:spcPts val="300"/>
              </a:spcBef>
              <a:spcAft>
                <a:spcPts val="300"/>
              </a:spcAft>
            </a:pPr>
            <a:r>
              <a:rPr lang="zh-CN" altLang="zh-CN" dirty="0">
                <a:latin typeface="Times New Roman" panose="02020603050405020304" pitchFamily="18" charset="0"/>
              </a:rPr>
              <a:t>而在创建线程的时候，将其与现在占用</a:t>
            </a:r>
            <a:r>
              <a:rPr lang="en-US" altLang="zh-CN" dirty="0">
                <a:latin typeface="Times New Roman" panose="02020603050405020304" pitchFamily="18" charset="0"/>
              </a:rPr>
              <a:t>CPU</a:t>
            </a:r>
            <a:r>
              <a:rPr lang="zh-CN" altLang="zh-CN" dirty="0">
                <a:latin typeface="Times New Roman" panose="02020603050405020304" pitchFamily="18" charset="0"/>
              </a:rPr>
              <a:t>的线程的优先级进行比较，如果大于其优先级则将现在的线程放入</a:t>
            </a:r>
            <a:r>
              <a:rPr lang="en-US" altLang="zh-CN" dirty="0">
                <a:latin typeface="Times New Roman" panose="02020603050405020304" pitchFamily="18" charset="0"/>
              </a:rPr>
              <a:t>ready</a:t>
            </a:r>
            <a:r>
              <a:rPr lang="zh-CN" altLang="zh-CN" dirty="0">
                <a:latin typeface="Times New Roman" panose="02020603050405020304" pitchFamily="18" charset="0"/>
              </a:rPr>
              <a:t>队列</a:t>
            </a:r>
            <a:r>
              <a:rPr lang="zh-CN" altLang="en-US" dirty="0">
                <a:latin typeface="Times New Roman" panose="02020603050405020304" pitchFamily="18" charset="0"/>
              </a:rPr>
              <a:t>。所以对</a:t>
            </a:r>
            <a:r>
              <a:rPr lang="en-US" altLang="zh-CN" dirty="0" err="1">
                <a:latin typeface="Times New Roman" panose="02020603050405020304" pitchFamily="18" charset="0"/>
              </a:rPr>
              <a:t>thread.c</a:t>
            </a:r>
            <a:r>
              <a:rPr lang="zh-CN" altLang="en-US" dirty="0">
                <a:latin typeface="Times New Roman" panose="02020603050405020304" pitchFamily="18" charset="0"/>
              </a:rPr>
              <a:t>中</a:t>
            </a:r>
            <a:r>
              <a:rPr lang="en-US" altLang="zh-CN" dirty="0" err="1">
                <a:latin typeface="Times New Roman" panose="02020603050405020304" pitchFamily="18" charset="0"/>
              </a:rPr>
              <a:t>thread_create</a:t>
            </a:r>
            <a:r>
              <a:rPr lang="zh-CN" altLang="en-US" dirty="0">
                <a:latin typeface="Times New Roman" panose="02020603050405020304" pitchFamily="18" charset="0"/>
              </a:rPr>
              <a:t>函数和</a:t>
            </a:r>
            <a:r>
              <a:rPr lang="en-US" altLang="zh-CN" dirty="0" err="1"/>
              <a:t>thread_set_priority</a:t>
            </a:r>
            <a:r>
              <a:rPr lang="zh-CN" altLang="en-US" dirty="0"/>
              <a:t>函数进行修改：</a:t>
            </a:r>
            <a:endParaRPr lang="zh-CN" altLang="zh-CN" sz="1600" dirty="0">
              <a:latin typeface="Times New Roman" panose="02020603050405020304" pitchFamily="18" charset="0"/>
            </a:endParaRPr>
          </a:p>
        </p:txBody>
      </p:sp>
      <p:pic>
        <p:nvPicPr>
          <p:cNvPr id="15" name="图片 14"/>
          <p:cNvPicPr/>
          <p:nvPr/>
        </p:nvPicPr>
        <p:blipFill>
          <a:blip r:embed="rId2"/>
          <a:stretch>
            <a:fillRect/>
          </a:stretch>
        </p:blipFill>
        <p:spPr>
          <a:xfrm>
            <a:off x="552792" y="4010253"/>
            <a:ext cx="3428365" cy="1056640"/>
          </a:xfrm>
          <a:prstGeom prst="rect">
            <a:avLst/>
          </a:prstGeom>
        </p:spPr>
      </p:pic>
      <p:pic>
        <p:nvPicPr>
          <p:cNvPr id="16" name="图片 15"/>
          <p:cNvPicPr/>
          <p:nvPr/>
        </p:nvPicPr>
        <p:blipFill>
          <a:blip r:embed="rId3"/>
          <a:stretch>
            <a:fillRect/>
          </a:stretch>
        </p:blipFill>
        <p:spPr>
          <a:xfrm>
            <a:off x="4612949" y="3880296"/>
            <a:ext cx="4447540" cy="1180465"/>
          </a:xfrm>
          <a:prstGeom prst="rect">
            <a:avLst/>
          </a:prstGeom>
        </p:spPr>
      </p:pic>
      <p:pic>
        <p:nvPicPr>
          <p:cNvPr id="2050" name="图片 7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7345" y="5646880"/>
            <a:ext cx="2619375" cy="171450"/>
          </a:xfrm>
          <a:prstGeom prst="rect">
            <a:avLst/>
          </a:prstGeom>
          <a:noFill/>
          <a:extLst>
            <a:ext uri="{909E8E84-426E-40DD-AFC4-6F175D3DCCD1}">
              <a14:hiddenFill xmlns:a14="http://schemas.microsoft.com/office/drawing/2010/main">
                <a:solidFill>
                  <a:srgbClr val="FFFFFF"/>
                </a:solidFill>
              </a14:hiddenFill>
            </a:ext>
          </a:extLst>
        </p:spPr>
      </p:pic>
      <p:pic>
        <p:nvPicPr>
          <p:cNvPr id="2049" name="图片 7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7345" y="5917429"/>
            <a:ext cx="2714625" cy="161925"/>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3"/>
          <p:cNvSpPr>
            <a:spLocks noChangeArrowheads="1"/>
          </p:cNvSpPr>
          <p:nvPr/>
        </p:nvSpPr>
        <p:spPr bwMode="auto">
          <a:xfrm>
            <a:off x="412364" y="5286542"/>
            <a:ext cx="310373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lvl1pPr indent="2667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266700" algn="l" defTabSz="914400" rtl="0" eaLnBrk="0" fontAlgn="base" latinLnBrk="0" hangingPunct="0">
              <a:lnSpc>
                <a:spcPct val="100000"/>
              </a:lnSpc>
              <a:spcBef>
                <a:spcPct val="0"/>
              </a:spcBef>
              <a:spcAft>
                <a:spcPct val="0"/>
              </a:spcAft>
              <a:buClrTx/>
              <a:buSzTx/>
              <a:buFontTx/>
              <a:buNone/>
            </a:pPr>
            <a:r>
              <a:rPr kumimoji="0" lang="zh-CN" altLang="zh-CN" sz="1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然后在对应路径下进行</a:t>
            </a:r>
            <a:r>
              <a:rPr kumimoji="0" lang="en-US" altLang="zh-CN" sz="1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make check</a:t>
            </a:r>
            <a:endParaRPr kumimoji="0" lang="zh-CN" altLang="en-US" sz="1800" b="0" i="0" u="none" strike="noStrike" cap="none" normalizeH="0" baseline="0" dirty="0">
              <a:ln>
                <a:noFill/>
              </a:ln>
              <a:solidFill>
                <a:schemeClr val="tx1"/>
              </a:solidFill>
              <a:effectLst/>
              <a:latin typeface="Arial" panose="020B0604020202020204" pitchFamily="34" charset="0"/>
            </a:endParaRPr>
          </a:p>
        </p:txBody>
      </p:sp>
      <p:sp>
        <p:nvSpPr>
          <p:cNvPr id="3" name="Rectangle 4"/>
          <p:cNvSpPr>
            <a:spLocks noChangeArrowheads="1"/>
          </p:cNvSpPr>
          <p:nvPr/>
        </p:nvSpPr>
        <p:spPr bwMode="auto">
          <a:xfrm>
            <a:off x="678426" y="618447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 name="Rectangle 5"/>
          <p:cNvSpPr>
            <a:spLocks noChangeArrowheads="1"/>
          </p:cNvSpPr>
          <p:nvPr/>
        </p:nvSpPr>
        <p:spPr bwMode="auto">
          <a:xfrm>
            <a:off x="412364" y="6174738"/>
            <a:ext cx="741260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266700" algn="l" defTabSz="914400" rtl="0" eaLnBrk="0" fontAlgn="base" latinLnBrk="0" hangingPunct="0">
              <a:lnSpc>
                <a:spcPct val="100000"/>
              </a:lnSpc>
              <a:spcBef>
                <a:spcPct val="0"/>
              </a:spcBef>
              <a:spcAft>
                <a:spcPct val="0"/>
              </a:spcAft>
              <a:buClrTx/>
              <a:buSzTx/>
              <a:buFontTx/>
              <a:buNone/>
            </a:pPr>
            <a:r>
              <a:rPr kumimoji="0" lang="en-US" altLang="zh-CN" sz="1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priority-change</a:t>
            </a:r>
            <a:r>
              <a:rPr kumimoji="0" lang="zh-CN" altLang="en-US" sz="1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和</a:t>
            </a:r>
            <a:r>
              <a:rPr kumimoji="0" lang="en-US" altLang="zh-CN" sz="1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priority-preempt</a:t>
            </a:r>
            <a:r>
              <a:rPr kumimoji="0" lang="zh-CN" altLang="en-US" sz="1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两个测试样例都通过，基于抢占的优先级调度得到解决。</a:t>
            </a:r>
            <a:endParaRPr kumimoji="0" lang="zh-CN" altLang="en-US" sz="1800" b="0" i="0" u="none" strike="noStrike" cap="none" normalizeH="0" baseline="0" dirty="0">
              <a:ln>
                <a:noFill/>
              </a:ln>
              <a:solidFill>
                <a:schemeClr val="tx1"/>
              </a:solidFill>
              <a:effectLst/>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nodePh="1">
                                  <p:stCondLst>
                                    <p:cond delay="0"/>
                                  </p:stCondLst>
                                  <p:endCondLst>
                                    <p:cond evt="begin" delay="0">
                                      <p:tn val="5"/>
                                    </p:cond>
                                  </p:endCondLst>
                                  <p:childTnLst>
                                    <p:set>
                                      <p:cBhvr>
                                        <p:cTn id="6" dur="1" fill="hold">
                                          <p:stCondLst>
                                            <p:cond delay="0"/>
                                          </p:stCondLst>
                                        </p:cTn>
                                        <p:tgtEl>
                                          <p:spTgt spid="30"/>
                                        </p:tgtEl>
                                        <p:attrNameLst>
                                          <p:attrName>style.visibility</p:attrName>
                                        </p:attrNameLst>
                                      </p:cBhvr>
                                      <p:to>
                                        <p:strVal val="visible"/>
                                      </p:to>
                                    </p:set>
                                    <p:animEffect transition="in" filter="barn(outVertical)">
                                      <p:cBhvr>
                                        <p:cTn id="7" dur="75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等腰三角形 10"/>
          <p:cNvSpPr/>
          <p:nvPr/>
        </p:nvSpPr>
        <p:spPr>
          <a:xfrm rot="10800000" flipV="1">
            <a:off x="291" y="173"/>
            <a:ext cx="6238655" cy="4452017"/>
          </a:xfrm>
          <a:prstGeom prst="triangle">
            <a:avLst/>
          </a:prstGeom>
          <a:blipFill dpi="0" rotWithShape="1">
            <a:blip r:embed="rId1"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6" name="TextBox 48"/>
          <p:cNvSpPr txBox="1"/>
          <p:nvPr/>
        </p:nvSpPr>
        <p:spPr>
          <a:xfrm>
            <a:off x="7361465" y="3489844"/>
            <a:ext cx="3755083" cy="492125"/>
          </a:xfrm>
          <a:prstGeom prst="rect">
            <a:avLst/>
          </a:prstGeom>
          <a:noFill/>
        </p:spPr>
        <p:txBody>
          <a:bodyPr wrap="square" lIns="0" tIns="0" rIns="0" bIns="0" rtlCol="0">
            <a:spAutoFit/>
          </a:bodyPr>
          <a:lstStyle/>
          <a:p>
            <a:pPr>
              <a:buFontTx/>
              <a:buNone/>
            </a:pPr>
            <a:r>
              <a:rPr lang="zh-CN" altLang="en-US" sz="3200" dirty="0">
                <a:solidFill>
                  <a:srgbClr val="4C4B50"/>
                </a:solidFill>
                <a:latin typeface="微软雅黑" panose="020B0503020204020204" pitchFamily="34" charset="-122"/>
                <a:ea typeface="微软雅黑" panose="020B0503020204020204" pitchFamily="34" charset="-122"/>
              </a:rPr>
              <a:t>参数传递</a:t>
            </a:r>
            <a:endParaRPr lang="zh-CN" altLang="en-US" sz="3200" dirty="0">
              <a:solidFill>
                <a:srgbClr val="4C4B50"/>
              </a:solidFill>
              <a:latin typeface="微软雅黑" panose="020B0503020204020204" pitchFamily="34" charset="-122"/>
              <a:ea typeface="微软雅黑" panose="020B0503020204020204" pitchFamily="34" charset="-122"/>
            </a:endParaRPr>
          </a:p>
        </p:txBody>
      </p:sp>
      <p:sp>
        <p:nvSpPr>
          <p:cNvPr id="28" name="矩形 259"/>
          <p:cNvSpPr>
            <a:spLocks noChangeArrowheads="1"/>
          </p:cNvSpPr>
          <p:nvPr/>
        </p:nvSpPr>
        <p:spPr bwMode="auto">
          <a:xfrm>
            <a:off x="5159569" y="2686956"/>
            <a:ext cx="2082552" cy="20967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86697" tIns="43348" rIns="86697" bIns="43348">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buNone/>
            </a:pPr>
            <a:r>
              <a:rPr lang="en-US" altLang="zh-CN" sz="13065" cap="all" spc="284" dirty="0">
                <a:solidFill>
                  <a:srgbClr val="2ABDC7"/>
                </a:solidFill>
                <a:latin typeface="Impact" panose="020B0806030902050204" pitchFamily="34" charset="0"/>
                <a:cs typeface="Arial" panose="020B0604020202020204" pitchFamily="34" charset="0"/>
              </a:rPr>
              <a:t>04</a:t>
            </a:r>
            <a:endParaRPr lang="zh-CN" altLang="en-US" sz="13065" cap="all" spc="284" dirty="0">
              <a:solidFill>
                <a:srgbClr val="2ABDC7"/>
              </a:solidFill>
              <a:latin typeface="Impact" panose="020B0806030902050204" pitchFamily="34" charset="0"/>
              <a:cs typeface="Arial" panose="020B0604020202020204" pitchFamily="34" charset="0"/>
            </a:endParaRPr>
          </a:p>
        </p:txBody>
      </p:sp>
      <p:sp>
        <p:nvSpPr>
          <p:cNvPr id="13" name="等腰三角形 12"/>
          <p:cNvSpPr/>
          <p:nvPr/>
        </p:nvSpPr>
        <p:spPr>
          <a:xfrm>
            <a:off x="-37811" y="3737558"/>
            <a:ext cx="4770824" cy="3120444"/>
          </a:xfrm>
          <a:prstGeom prst="triangle">
            <a:avLst/>
          </a:prstGeom>
          <a:solidFill>
            <a:srgbClr val="2ABD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28"/>
                                        </p:tgtEl>
                                        <p:attrNameLst>
                                          <p:attrName>style.visibility</p:attrName>
                                        </p:attrNameLst>
                                      </p:cBhvr>
                                      <p:to>
                                        <p:strVal val="visible"/>
                                      </p:to>
                                    </p:set>
                                    <p:anim calcmode="lin" valueType="num">
                                      <p:cBhvr>
                                        <p:cTn id="7" dur="500" fill="hold"/>
                                        <p:tgtEl>
                                          <p:spTgt spid="28"/>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28"/>
                                        </p:tgtEl>
                                        <p:attrNameLst>
                                          <p:attrName>ppt_y</p:attrName>
                                        </p:attrNameLst>
                                      </p:cBhvr>
                                      <p:tavLst>
                                        <p:tav tm="0">
                                          <p:val>
                                            <p:strVal val="#ppt_y"/>
                                          </p:val>
                                        </p:tav>
                                        <p:tav tm="100000">
                                          <p:val>
                                            <p:strVal val="#ppt_y"/>
                                          </p:val>
                                        </p:tav>
                                      </p:tavLst>
                                    </p:anim>
                                    <p:anim calcmode="lin" valueType="num">
                                      <p:cBhvr>
                                        <p:cTn id="9" dur="500" fill="hold"/>
                                        <p:tgtEl>
                                          <p:spTgt spid="28"/>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28"/>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28"/>
                                        </p:tgtEl>
                                      </p:cBhvr>
                                    </p:animEffect>
                                  </p:childTnLst>
                                </p:cTn>
                              </p:par>
                            </p:childTnLst>
                          </p:cTn>
                        </p:par>
                        <p:par>
                          <p:cTn id="12" fill="hold">
                            <p:stCondLst>
                              <p:cond delay="550"/>
                            </p:stCondLst>
                            <p:childTnLst>
                              <p:par>
                                <p:cTn id="13" presetID="26" presetClass="emph" presetSubtype="0" fill="hold" grpId="1" nodeType="afterEffect">
                                  <p:stCondLst>
                                    <p:cond delay="0"/>
                                  </p:stCondLst>
                                  <p:iterate type="lt">
                                    <p:tmPct val="0"/>
                                  </p:iterate>
                                  <p:childTnLst>
                                    <p:animEffect transition="out" filter="fade">
                                      <p:cBhvr>
                                        <p:cTn id="14" dur="500" tmFilter="0, 0; .2, .5; .8, .5; 1, 0"/>
                                        <p:tgtEl>
                                          <p:spTgt spid="28"/>
                                        </p:tgtEl>
                                      </p:cBhvr>
                                    </p:animEffect>
                                    <p:animScale>
                                      <p:cBhvr>
                                        <p:cTn id="15" dur="250" autoRev="1" fill="hold"/>
                                        <p:tgtEl>
                                          <p:spTgt spid="28"/>
                                        </p:tgtEl>
                                      </p:cBhvr>
                                      <p:by x="105000" y="105000"/>
                                    </p:animScale>
                                  </p:childTnLst>
                                </p:cTn>
                              </p:par>
                            </p:childTnLst>
                          </p:cTn>
                        </p:par>
                        <p:par>
                          <p:cTn id="16" fill="hold">
                            <p:stCondLst>
                              <p:cond delay="1049"/>
                            </p:stCondLst>
                            <p:childTnLst>
                              <p:par>
                                <p:cTn id="17" presetID="22" presetClass="entr" presetSubtype="8" fill="hold" grpId="0" nodeType="afterEffect">
                                  <p:stCondLst>
                                    <p:cond delay="0"/>
                                  </p:stCondLst>
                                  <p:iterate type="lt">
                                    <p:tmPct val="30000"/>
                                  </p:iterate>
                                  <p:childTnLst>
                                    <p:set>
                                      <p:cBhvr>
                                        <p:cTn id="18" dur="1" fill="hold">
                                          <p:stCondLst>
                                            <p:cond delay="0"/>
                                          </p:stCondLst>
                                        </p:cTn>
                                        <p:tgtEl>
                                          <p:spTgt spid="26"/>
                                        </p:tgtEl>
                                        <p:attrNameLst>
                                          <p:attrName>style.visibility</p:attrName>
                                        </p:attrNameLst>
                                      </p:cBhvr>
                                      <p:to>
                                        <p:strVal val="visible"/>
                                      </p:to>
                                    </p:set>
                                    <p:animEffect transition="in" filter="wipe(left)">
                                      <p:cBhvr>
                                        <p:cTn id="19" dur="200"/>
                                        <p:tgtEl>
                                          <p:spTgt spid="26"/>
                                        </p:tgtEl>
                                      </p:cBhvr>
                                    </p:animEffect>
                                  </p:childTnLst>
                                </p:cTn>
                              </p:par>
                              <p:par>
                                <p:cTn id="20" presetID="36" presetClass="emph" presetSubtype="0" fill="hold" grpId="1" nodeType="withEffect">
                                  <p:stCondLst>
                                    <p:cond delay="0"/>
                                  </p:stCondLst>
                                  <p:iterate type="lt">
                                    <p:tmPct val="30000"/>
                                  </p:iterate>
                                  <p:childTnLst>
                                    <p:animScale>
                                      <p:cBhvr>
                                        <p:cTn id="21" dur="50" autoRev="1" fill="hold">
                                          <p:stCondLst>
                                            <p:cond delay="0"/>
                                          </p:stCondLst>
                                        </p:cTn>
                                        <p:tgtEl>
                                          <p:spTgt spid="26"/>
                                        </p:tgtEl>
                                      </p:cBhvr>
                                      <p:to x="80000" y="100000"/>
                                    </p:animScale>
                                    <p:anim by="(#ppt_w*0.10)" calcmode="lin" valueType="num">
                                      <p:cBhvr>
                                        <p:cTn id="22" dur="50" autoRev="1" fill="hold">
                                          <p:stCondLst>
                                            <p:cond delay="0"/>
                                          </p:stCondLst>
                                        </p:cTn>
                                        <p:tgtEl>
                                          <p:spTgt spid="26"/>
                                        </p:tgtEl>
                                        <p:attrNameLst>
                                          <p:attrName>ppt_x</p:attrName>
                                        </p:attrNameLst>
                                      </p:cBhvr>
                                    </p:anim>
                                    <p:anim by="(-#ppt_w*0.10)" calcmode="lin" valueType="num">
                                      <p:cBhvr>
                                        <p:cTn id="23" dur="50" autoRev="1" fill="hold">
                                          <p:stCondLst>
                                            <p:cond delay="0"/>
                                          </p:stCondLst>
                                        </p:cTn>
                                        <p:tgtEl>
                                          <p:spTgt spid="26"/>
                                        </p:tgtEl>
                                        <p:attrNameLst>
                                          <p:attrName>ppt_y</p:attrName>
                                        </p:attrNameLst>
                                      </p:cBhvr>
                                    </p:anim>
                                    <p:animRot by="-480000">
                                      <p:cBhvr>
                                        <p:cTn id="24" dur="50" autoRev="1" fill="hold">
                                          <p:stCondLst>
                                            <p:cond delay="0"/>
                                          </p:stCondLst>
                                        </p:cTn>
                                        <p:tgtEl>
                                          <p:spTgt spid="2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6" grpId="1"/>
      <p:bldP spid="28" grpId="0"/>
      <p:bldP spid="28" grpId="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任意多边形 3"/>
          <p:cNvSpPr/>
          <p:nvPr/>
        </p:nvSpPr>
        <p:spPr>
          <a:xfrm>
            <a:off x="2751733" y="0"/>
            <a:ext cx="459588" cy="867252"/>
          </a:xfrm>
          <a:custGeom>
            <a:avLst/>
            <a:gdLst>
              <a:gd name="connsiteX0" fmla="*/ 0 w 459588"/>
              <a:gd name="connsiteY0" fmla="*/ 0 h 867252"/>
              <a:gd name="connsiteX1" fmla="*/ 459588 w 459588"/>
              <a:gd name="connsiteY1" fmla="*/ 0 h 867252"/>
              <a:gd name="connsiteX2" fmla="*/ 459588 w 459588"/>
              <a:gd name="connsiteY2" fmla="*/ 560072 h 867252"/>
              <a:gd name="connsiteX3" fmla="*/ 0 w 459588"/>
              <a:gd name="connsiteY3" fmla="*/ 867252 h 867252"/>
            </a:gdLst>
            <a:ahLst/>
            <a:cxnLst>
              <a:cxn ang="0">
                <a:pos x="connsiteX0" y="connsiteY0"/>
              </a:cxn>
              <a:cxn ang="0">
                <a:pos x="connsiteX1" y="connsiteY1"/>
              </a:cxn>
              <a:cxn ang="0">
                <a:pos x="connsiteX2" y="connsiteY2"/>
              </a:cxn>
              <a:cxn ang="0">
                <a:pos x="connsiteX3" y="connsiteY3"/>
              </a:cxn>
            </a:cxnLst>
            <a:rect l="l" t="t" r="r" b="b"/>
            <a:pathLst>
              <a:path w="459588" h="867252">
                <a:moveTo>
                  <a:pt x="0" y="0"/>
                </a:moveTo>
                <a:lnTo>
                  <a:pt x="459588" y="0"/>
                </a:lnTo>
                <a:lnTo>
                  <a:pt x="459588" y="560072"/>
                </a:lnTo>
                <a:lnTo>
                  <a:pt x="0" y="867252"/>
                </a:lnTo>
                <a:close/>
              </a:path>
            </a:pathLst>
          </a:custGeom>
          <a:solidFill>
            <a:srgbClr val="4C4B5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cxnSp>
        <p:nvCxnSpPr>
          <p:cNvPr id="5" name="直接连接符 4"/>
          <p:cNvCxnSpPr/>
          <p:nvPr/>
        </p:nvCxnSpPr>
        <p:spPr>
          <a:xfrm flipV="1">
            <a:off x="3051042" y="0"/>
            <a:ext cx="930115" cy="655980"/>
          </a:xfrm>
          <a:prstGeom prst="line">
            <a:avLst/>
          </a:prstGeom>
          <a:ln w="12700">
            <a:solidFill>
              <a:srgbClr val="4C4B50"/>
            </a:solidFill>
          </a:ln>
          <a:effectLst/>
        </p:spPr>
        <p:style>
          <a:lnRef idx="1">
            <a:schemeClr val="accent1"/>
          </a:lnRef>
          <a:fillRef idx="0">
            <a:schemeClr val="accent1"/>
          </a:fillRef>
          <a:effectRef idx="0">
            <a:schemeClr val="accent1"/>
          </a:effectRef>
          <a:fontRef idx="minor">
            <a:schemeClr val="tx1"/>
          </a:fontRef>
        </p:style>
      </p:cxnSp>
      <p:sp>
        <p:nvSpPr>
          <p:cNvPr id="6" name="任意多边形 5"/>
          <p:cNvSpPr/>
          <p:nvPr/>
        </p:nvSpPr>
        <p:spPr>
          <a:xfrm>
            <a:off x="8995444" y="0"/>
            <a:ext cx="459588" cy="867252"/>
          </a:xfrm>
          <a:custGeom>
            <a:avLst/>
            <a:gdLst>
              <a:gd name="connsiteX0" fmla="*/ 0 w 459588"/>
              <a:gd name="connsiteY0" fmla="*/ 0 h 867252"/>
              <a:gd name="connsiteX1" fmla="*/ 459588 w 459588"/>
              <a:gd name="connsiteY1" fmla="*/ 0 h 867252"/>
              <a:gd name="connsiteX2" fmla="*/ 459588 w 459588"/>
              <a:gd name="connsiteY2" fmla="*/ 560072 h 867252"/>
              <a:gd name="connsiteX3" fmla="*/ 0 w 459588"/>
              <a:gd name="connsiteY3" fmla="*/ 867252 h 867252"/>
            </a:gdLst>
            <a:ahLst/>
            <a:cxnLst>
              <a:cxn ang="0">
                <a:pos x="connsiteX0" y="connsiteY0"/>
              </a:cxn>
              <a:cxn ang="0">
                <a:pos x="connsiteX1" y="connsiteY1"/>
              </a:cxn>
              <a:cxn ang="0">
                <a:pos x="connsiteX2" y="connsiteY2"/>
              </a:cxn>
              <a:cxn ang="0">
                <a:pos x="connsiteX3" y="connsiteY3"/>
              </a:cxn>
            </a:cxnLst>
            <a:rect l="l" t="t" r="r" b="b"/>
            <a:pathLst>
              <a:path w="459588" h="867252">
                <a:moveTo>
                  <a:pt x="0" y="0"/>
                </a:moveTo>
                <a:lnTo>
                  <a:pt x="459588" y="0"/>
                </a:lnTo>
                <a:lnTo>
                  <a:pt x="459588" y="560072"/>
                </a:lnTo>
                <a:lnTo>
                  <a:pt x="0" y="867252"/>
                </a:lnTo>
                <a:close/>
              </a:path>
            </a:pathLst>
          </a:custGeom>
          <a:solidFill>
            <a:srgbClr val="2ABDC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cxnSp>
        <p:nvCxnSpPr>
          <p:cNvPr id="7" name="直接连接符 6"/>
          <p:cNvCxnSpPr/>
          <p:nvPr/>
        </p:nvCxnSpPr>
        <p:spPr>
          <a:xfrm flipV="1">
            <a:off x="9294753" y="-13642"/>
            <a:ext cx="930115" cy="655980"/>
          </a:xfrm>
          <a:prstGeom prst="line">
            <a:avLst/>
          </a:prstGeom>
          <a:ln w="12700">
            <a:solidFill>
              <a:srgbClr val="2ABDC7"/>
            </a:solidFill>
          </a:ln>
          <a:effectLst/>
        </p:spPr>
        <p:style>
          <a:lnRef idx="1">
            <a:schemeClr val="accent1"/>
          </a:lnRef>
          <a:fillRef idx="0">
            <a:schemeClr val="accent1"/>
          </a:fillRef>
          <a:effectRef idx="0">
            <a:schemeClr val="accent1"/>
          </a:effectRef>
          <a:fontRef idx="minor">
            <a:schemeClr val="tx1"/>
          </a:fontRef>
        </p:style>
      </p:cxnSp>
      <p:sp>
        <p:nvSpPr>
          <p:cNvPr id="27" name="文本框 26"/>
          <p:cNvSpPr txBox="1"/>
          <p:nvPr/>
        </p:nvSpPr>
        <p:spPr>
          <a:xfrm>
            <a:off x="4600209" y="433627"/>
            <a:ext cx="2236510" cy="707886"/>
          </a:xfrm>
          <a:prstGeom prst="rect">
            <a:avLst/>
          </a:prstGeom>
          <a:noFill/>
        </p:spPr>
        <p:txBody>
          <a:bodyPr wrap="none" rtlCol="0">
            <a:spAutoFit/>
          </a:bodyPr>
          <a:lstStyle/>
          <a:p>
            <a:r>
              <a:rPr lang="zh-CN" altLang="en-US" sz="4000" dirty="0">
                <a:solidFill>
                  <a:srgbClr val="4C4B50"/>
                </a:solidFill>
                <a:latin typeface="微软雅黑" panose="020B0503020204020204" pitchFamily="34" charset="-122"/>
                <a:ea typeface="微软雅黑" panose="020B0503020204020204" pitchFamily="34" charset="-122"/>
              </a:rPr>
              <a:t>主要问题</a:t>
            </a:r>
            <a:endParaRPr lang="zh-CN" altLang="en-US" sz="4000" dirty="0">
              <a:solidFill>
                <a:srgbClr val="4C4B50"/>
              </a:solidFill>
              <a:latin typeface="微软雅黑" panose="020B0503020204020204" pitchFamily="34" charset="-122"/>
              <a:ea typeface="微软雅黑" panose="020B0503020204020204" pitchFamily="34" charset="-122"/>
            </a:endParaRPr>
          </a:p>
        </p:txBody>
      </p:sp>
      <p:pic>
        <p:nvPicPr>
          <p:cNvPr id="8" name="图片 7" descr="timg"/>
          <p:cNvPicPr>
            <a:picLocks noChangeAspect="1"/>
          </p:cNvPicPr>
          <p:nvPr/>
        </p:nvPicPr>
        <p:blipFill>
          <a:blip r:embed="rId1"/>
          <a:srcRect l="4621" r="7432" b="11069"/>
          <a:stretch>
            <a:fillRect/>
          </a:stretch>
        </p:blipFill>
        <p:spPr>
          <a:xfrm>
            <a:off x="0" y="-13335"/>
            <a:ext cx="1179195" cy="1198880"/>
          </a:xfrm>
          <a:prstGeom prst="rect">
            <a:avLst/>
          </a:prstGeom>
        </p:spPr>
      </p:pic>
      <p:sp>
        <p:nvSpPr>
          <p:cNvPr id="30" name="TextBox 4"/>
          <p:cNvSpPr txBox="1"/>
          <p:nvPr/>
        </p:nvSpPr>
        <p:spPr>
          <a:xfrm>
            <a:off x="2707421" y="6352533"/>
            <a:ext cx="8388580" cy="400110"/>
          </a:xfrm>
          <a:prstGeom prst="rect">
            <a:avLst/>
          </a:prstGeom>
          <a:noFill/>
        </p:spPr>
        <p:txBody>
          <a:bodyPr wrap="square" rtlCol="0">
            <a:spAutoFit/>
          </a:bodyPr>
          <a:lstStyle/>
          <a:p>
            <a:endParaRPr lang="zh-CN" altLang="en-US" sz="20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2548638" y="1672961"/>
            <a:ext cx="7094721" cy="3046988"/>
          </a:xfrm>
          <a:prstGeom prst="rect">
            <a:avLst/>
          </a:prstGeom>
          <a:noFill/>
        </p:spPr>
        <p:txBody>
          <a:bodyPr wrap="square" rtlCol="0">
            <a:spAutoFit/>
          </a:bodyPr>
          <a:lstStyle/>
          <a:p>
            <a:pPr marL="1076325" indent="-1076325">
              <a:lnSpc>
                <a:spcPct val="100000"/>
              </a:lnSpc>
              <a:buFont typeface="Arial" panose="020B0604020202020204" pitchFamily="34" charset="0"/>
              <a:buNone/>
            </a:pPr>
            <a:r>
              <a:rPr lang="en-US" altLang="zh-CN" sz="3200" noProof="1"/>
              <a:t>1</a:t>
            </a:r>
            <a:r>
              <a:rPr lang="zh-CN" altLang="en-US" sz="3200" noProof="1"/>
              <a:t>、父线程对子线程没等待</a:t>
            </a:r>
            <a:endParaRPr lang="en-US" altLang="zh-CN" sz="3200" noProof="1"/>
          </a:p>
          <a:p>
            <a:pPr marL="1076325" indent="-1076325">
              <a:lnSpc>
                <a:spcPct val="100000"/>
              </a:lnSpc>
              <a:buFont typeface="Arial" panose="020B0604020202020204" pitchFamily="34" charset="0"/>
              <a:buNone/>
            </a:pPr>
            <a:endParaRPr lang="zh-CN" altLang="en-US" sz="3200" noProof="1"/>
          </a:p>
          <a:p>
            <a:pPr marL="1076325" indent="-1076325">
              <a:lnSpc>
                <a:spcPct val="100000"/>
              </a:lnSpc>
              <a:buFont typeface="Arial" panose="020B0604020202020204" pitchFamily="34" charset="0"/>
              <a:buNone/>
            </a:pPr>
            <a:r>
              <a:rPr lang="en-US" altLang="zh-CN" sz="3200" noProof="1"/>
              <a:t>2</a:t>
            </a:r>
            <a:r>
              <a:rPr lang="zh-CN" altLang="en-US" sz="3200" noProof="1"/>
              <a:t>、参数需要分离</a:t>
            </a:r>
            <a:endParaRPr lang="en-US" altLang="zh-CN" sz="3200" noProof="1"/>
          </a:p>
          <a:p>
            <a:pPr marL="1076325" indent="-1076325">
              <a:lnSpc>
                <a:spcPct val="100000"/>
              </a:lnSpc>
              <a:buFont typeface="Arial" panose="020B0604020202020204" pitchFamily="34" charset="0"/>
              <a:buNone/>
            </a:pPr>
            <a:endParaRPr lang="zh-CN" altLang="en-US" sz="3200" noProof="1"/>
          </a:p>
          <a:p>
            <a:pPr marL="1076325" indent="-1076325">
              <a:lnSpc>
                <a:spcPct val="100000"/>
              </a:lnSpc>
              <a:buFont typeface="Arial" panose="020B0604020202020204" pitchFamily="34" charset="0"/>
              <a:buNone/>
            </a:pPr>
            <a:r>
              <a:rPr lang="en-US" altLang="zh-CN" sz="3200" noProof="1"/>
              <a:t>3</a:t>
            </a:r>
            <a:r>
              <a:rPr lang="zh-CN" altLang="en-US" sz="3200" noProof="1"/>
              <a:t>、将分离的参数压入用户栈</a:t>
            </a:r>
            <a:endParaRPr lang="zh-CN" altLang="en-US" sz="3200" noProof="1"/>
          </a:p>
          <a:p>
            <a:endParaRPr lang="zh-CN" altLang="en-US" sz="3200"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nodePh="1">
                                  <p:stCondLst>
                                    <p:cond delay="0"/>
                                  </p:stCondLst>
                                  <p:endCondLst>
                                    <p:cond evt="begin" delay="0">
                                      <p:tn val="5"/>
                                    </p:cond>
                                  </p:endCondLst>
                                  <p:childTnLst>
                                    <p:set>
                                      <p:cBhvr>
                                        <p:cTn id="6" dur="1" fill="hold">
                                          <p:stCondLst>
                                            <p:cond delay="0"/>
                                          </p:stCondLst>
                                        </p:cTn>
                                        <p:tgtEl>
                                          <p:spTgt spid="30"/>
                                        </p:tgtEl>
                                        <p:attrNameLst>
                                          <p:attrName>style.visibility</p:attrName>
                                        </p:attrNameLst>
                                      </p:cBhvr>
                                      <p:to>
                                        <p:strVal val="visible"/>
                                      </p:to>
                                    </p:set>
                                    <p:animEffect transition="in" filter="barn(outVertical)">
                                      <p:cBhvr>
                                        <p:cTn id="7" dur="75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等腰三角形 18"/>
          <p:cNvSpPr/>
          <p:nvPr/>
        </p:nvSpPr>
        <p:spPr>
          <a:xfrm rot="10800000" flipV="1">
            <a:off x="-37809" y="5253"/>
            <a:ext cx="6238655" cy="4452017"/>
          </a:xfrm>
          <a:prstGeom prst="triangle">
            <a:avLst/>
          </a:prstGeom>
          <a:blipFill dpi="0" rotWithShape="1">
            <a:blip r:embed="rId1"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34" name="TextBox 19"/>
          <p:cNvSpPr txBox="1"/>
          <p:nvPr/>
        </p:nvSpPr>
        <p:spPr>
          <a:xfrm>
            <a:off x="6025347" y="806390"/>
            <a:ext cx="787981" cy="749523"/>
          </a:xfrm>
          <a:prstGeom prst="rect">
            <a:avLst/>
          </a:prstGeom>
          <a:noFill/>
          <a:ln w="9525">
            <a:solidFill>
              <a:srgbClr val="2ABDC7"/>
            </a:solidFill>
          </a:ln>
        </p:spPr>
        <p:txBody>
          <a:bodyPr wrap="square" lIns="0" tIns="0" rIns="0" bIns="0" rtlCol="0" anchor="ctr" anchorCtr="0">
            <a:noAutofit/>
          </a:bodyPr>
          <a:lstStyle/>
          <a:p>
            <a:pPr algn="ctr"/>
            <a:r>
              <a:rPr lang="en-US" altLang="zh-CN" sz="5865" dirty="0">
                <a:solidFill>
                  <a:srgbClr val="2ABDC7"/>
                </a:solidFill>
                <a:latin typeface="IrisUPC" panose="020B0604020202020204" pitchFamily="34" charset="-34"/>
                <a:ea typeface="微软雅黑 Light" panose="020B0502040204020203" pitchFamily="34" charset="-122"/>
                <a:cs typeface="IrisUPC" panose="020B0604020202020204" pitchFamily="34" charset="-34"/>
              </a:rPr>
              <a:t>01</a:t>
            </a:r>
            <a:endParaRPr lang="zh-CN" altLang="en-US" sz="5865" dirty="0">
              <a:solidFill>
                <a:srgbClr val="2ABDC7"/>
              </a:solidFill>
              <a:latin typeface="IrisUPC" panose="020B0604020202020204" pitchFamily="34" charset="-34"/>
              <a:ea typeface="微软雅黑 Light" panose="020B0502040204020203" pitchFamily="34" charset="-122"/>
              <a:cs typeface="IrisUPC" panose="020B0604020202020204" pitchFamily="34" charset="-34"/>
            </a:endParaRPr>
          </a:p>
        </p:txBody>
      </p:sp>
      <p:sp>
        <p:nvSpPr>
          <p:cNvPr id="35" name="TextBox 20"/>
          <p:cNvSpPr txBox="1"/>
          <p:nvPr/>
        </p:nvSpPr>
        <p:spPr>
          <a:xfrm>
            <a:off x="6025346" y="1918688"/>
            <a:ext cx="787981" cy="749523"/>
          </a:xfrm>
          <a:prstGeom prst="rect">
            <a:avLst/>
          </a:prstGeom>
          <a:noFill/>
          <a:ln w="9525">
            <a:solidFill>
              <a:schemeClr val="tx1">
                <a:lumMod val="65000"/>
                <a:lumOff val="35000"/>
              </a:schemeClr>
            </a:solidFill>
          </a:ln>
        </p:spPr>
        <p:txBody>
          <a:bodyPr wrap="square" lIns="0" tIns="0" rIns="0" bIns="0" rtlCol="0" anchor="ctr" anchorCtr="0">
            <a:noAutofit/>
          </a:bodyPr>
          <a:lstStyle/>
          <a:p>
            <a:pPr algn="ctr"/>
            <a:r>
              <a:rPr lang="en-US" altLang="zh-CN" sz="5865" dirty="0">
                <a:solidFill>
                  <a:srgbClr val="4C4B50"/>
                </a:solidFill>
                <a:latin typeface="IrisUPC" panose="020B0604020202020204" pitchFamily="34" charset="-34"/>
                <a:ea typeface="微软雅黑 Light" panose="020B0502040204020203" pitchFamily="34" charset="-122"/>
                <a:cs typeface="IrisUPC" panose="020B0604020202020204" pitchFamily="34" charset="-34"/>
              </a:rPr>
              <a:t>02</a:t>
            </a:r>
            <a:endParaRPr lang="zh-CN" altLang="en-US" sz="5865" dirty="0">
              <a:solidFill>
                <a:srgbClr val="4C4B50"/>
              </a:solidFill>
              <a:latin typeface="IrisUPC" panose="020B0604020202020204" pitchFamily="34" charset="-34"/>
              <a:ea typeface="微软雅黑 Light" panose="020B0502040204020203" pitchFamily="34" charset="-122"/>
              <a:cs typeface="IrisUPC" panose="020B0604020202020204" pitchFamily="34" charset="-34"/>
            </a:endParaRPr>
          </a:p>
        </p:txBody>
      </p:sp>
      <p:sp>
        <p:nvSpPr>
          <p:cNvPr id="38" name="标题层"/>
          <p:cNvSpPr txBox="1"/>
          <p:nvPr/>
        </p:nvSpPr>
        <p:spPr bwMode="auto">
          <a:xfrm>
            <a:off x="7250313" y="894216"/>
            <a:ext cx="4301764" cy="573870"/>
          </a:xfrm>
          <a:prstGeom prst="rect">
            <a:avLst/>
          </a:prstGeom>
          <a:noFill/>
          <a:effectLst/>
        </p:spPr>
        <p:txBody>
          <a:bodyPr wrap="square" lIns="162177" tIns="81087" rIns="162177" bIns="81087">
            <a:spAutoFit/>
          </a:bodyPr>
          <a:lstStyle/>
          <a:p>
            <a:pPr>
              <a:buFontTx/>
              <a:buNone/>
            </a:pPr>
            <a:r>
              <a:rPr lang="zh-CN" altLang="en-US" sz="2665" dirty="0">
                <a:solidFill>
                  <a:srgbClr val="4C4B50"/>
                </a:solidFill>
                <a:latin typeface="微软雅黑" panose="020B0503020204020204" pitchFamily="34" charset="-122"/>
                <a:ea typeface="微软雅黑" panose="020B0503020204020204" pitchFamily="34" charset="-122"/>
              </a:rPr>
              <a:t>环境配置</a:t>
            </a:r>
            <a:endParaRPr lang="zh-CN" altLang="en-US" sz="2665" dirty="0">
              <a:solidFill>
                <a:srgbClr val="4C4B50"/>
              </a:solidFill>
              <a:latin typeface="微软雅黑" panose="020B0503020204020204" pitchFamily="34" charset="-122"/>
              <a:ea typeface="微软雅黑" panose="020B0503020204020204" pitchFamily="34" charset="-122"/>
            </a:endParaRPr>
          </a:p>
        </p:txBody>
      </p:sp>
      <p:sp>
        <p:nvSpPr>
          <p:cNvPr id="39" name="标题层"/>
          <p:cNvSpPr txBox="1"/>
          <p:nvPr/>
        </p:nvSpPr>
        <p:spPr bwMode="auto">
          <a:xfrm>
            <a:off x="7250312" y="2006353"/>
            <a:ext cx="3215365" cy="574191"/>
          </a:xfrm>
          <a:prstGeom prst="rect">
            <a:avLst/>
          </a:prstGeom>
          <a:noFill/>
          <a:effectLst/>
        </p:spPr>
        <p:txBody>
          <a:bodyPr wrap="square" lIns="162177" tIns="81087" rIns="162177" bIns="81087">
            <a:spAutoFit/>
          </a:bodyPr>
          <a:lstStyle/>
          <a:p>
            <a:pPr>
              <a:buFontTx/>
              <a:buNone/>
            </a:pPr>
            <a:r>
              <a:rPr lang="zh-CN" altLang="en-US" sz="2665" dirty="0">
                <a:solidFill>
                  <a:srgbClr val="4C4B50"/>
                </a:solidFill>
                <a:latin typeface="微软雅黑" panose="020B0503020204020204" pitchFamily="34" charset="-122"/>
                <a:ea typeface="微软雅黑" panose="020B0503020204020204" pitchFamily="34" charset="-122"/>
              </a:rPr>
              <a:t>优先级调度</a:t>
            </a:r>
            <a:endParaRPr lang="zh-CN" altLang="en-US" sz="2665" dirty="0">
              <a:solidFill>
                <a:srgbClr val="4C4B50"/>
              </a:solidFill>
              <a:latin typeface="微软雅黑" panose="020B0503020204020204" pitchFamily="34" charset="-122"/>
              <a:ea typeface="微软雅黑" panose="020B0503020204020204" pitchFamily="34" charset="-122"/>
            </a:endParaRPr>
          </a:p>
        </p:txBody>
      </p:sp>
      <p:sp>
        <p:nvSpPr>
          <p:cNvPr id="17" name="Text Box 3"/>
          <p:cNvSpPr>
            <a:spLocks noChangeArrowheads="1"/>
          </p:cNvSpPr>
          <p:nvPr/>
        </p:nvSpPr>
        <p:spPr bwMode="auto">
          <a:xfrm>
            <a:off x="1486583" y="1730315"/>
            <a:ext cx="3489297" cy="1569634"/>
          </a:xfrm>
          <a:prstGeom prst="rect">
            <a:avLst/>
          </a:prstGeom>
          <a:noFill/>
        </p:spPr>
        <p:txBody>
          <a:bodyPr wrap="none" lIns="91412" tIns="45707" rIns="91412" bIns="45707">
            <a:spAutoFit/>
          </a:bodyPr>
          <a:lstStyle/>
          <a:p>
            <a:pPr algn="ctr">
              <a:spcBef>
                <a:spcPct val="0"/>
              </a:spcBef>
            </a:pPr>
            <a:r>
              <a:rPr lang="zh-CN" altLang="en-US" sz="4800" dirty="0">
                <a:solidFill>
                  <a:schemeClr val="bg1"/>
                </a:solidFill>
                <a:latin typeface="微软雅黑" panose="020B0503020204020204" pitchFamily="34" charset="-122"/>
                <a:ea typeface="微软雅黑" panose="020B0503020204020204" pitchFamily="34" charset="-122"/>
                <a:sym typeface="Calibri" panose="020F0502020204030204" pitchFamily="34" charset="0"/>
              </a:rPr>
              <a:t>目 录</a:t>
            </a:r>
            <a:endParaRPr lang="en-US" altLang="zh-CN" sz="4800" dirty="0">
              <a:solidFill>
                <a:schemeClr val="bg1"/>
              </a:solidFill>
              <a:latin typeface="微软雅黑" panose="020B0503020204020204" pitchFamily="34" charset="-122"/>
              <a:ea typeface="微软雅黑" panose="020B0503020204020204" pitchFamily="34" charset="-122"/>
              <a:sym typeface="Calibri" panose="020F0502020204030204" pitchFamily="34" charset="0"/>
            </a:endParaRPr>
          </a:p>
          <a:p>
            <a:pPr algn="ctr">
              <a:spcBef>
                <a:spcPct val="0"/>
              </a:spcBef>
            </a:pPr>
            <a:r>
              <a:rPr lang="en-US" altLang="zh-CN" sz="4800" dirty="0">
                <a:solidFill>
                  <a:schemeClr val="bg1"/>
                </a:solidFill>
                <a:latin typeface="微软雅黑" panose="020B0503020204020204" pitchFamily="34" charset="-122"/>
                <a:ea typeface="微软雅黑" panose="020B0503020204020204" pitchFamily="34" charset="-122"/>
                <a:sym typeface="Calibri" panose="020F0502020204030204" pitchFamily="34" charset="0"/>
              </a:rPr>
              <a:t>CONTENTS</a:t>
            </a:r>
            <a:endParaRPr lang="en-US" altLang="zh-CN" sz="4800" dirty="0">
              <a:solidFill>
                <a:schemeClr val="bg1"/>
              </a:solidFill>
              <a:latin typeface="微软雅黑" panose="020B0503020204020204" pitchFamily="34" charset="-122"/>
              <a:ea typeface="微软雅黑" panose="020B0503020204020204" pitchFamily="34" charset="-122"/>
              <a:sym typeface="Calibri" panose="020F0502020204030204" pitchFamily="34" charset="0"/>
            </a:endParaRPr>
          </a:p>
        </p:txBody>
      </p:sp>
      <p:sp>
        <p:nvSpPr>
          <p:cNvPr id="22" name="等腰三角形 21"/>
          <p:cNvSpPr/>
          <p:nvPr/>
        </p:nvSpPr>
        <p:spPr>
          <a:xfrm>
            <a:off x="-37811" y="3737558"/>
            <a:ext cx="4770824" cy="3120444"/>
          </a:xfrm>
          <a:prstGeom prst="triangle">
            <a:avLst/>
          </a:prstGeom>
          <a:solidFill>
            <a:srgbClr val="2ABD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9" name="TextBox 19"/>
          <p:cNvSpPr txBox="1"/>
          <p:nvPr/>
        </p:nvSpPr>
        <p:spPr>
          <a:xfrm>
            <a:off x="6025345" y="3030986"/>
            <a:ext cx="787981" cy="749523"/>
          </a:xfrm>
          <a:prstGeom prst="rect">
            <a:avLst/>
          </a:prstGeom>
          <a:noFill/>
          <a:ln w="9525">
            <a:solidFill>
              <a:srgbClr val="2ABDC7"/>
            </a:solidFill>
          </a:ln>
        </p:spPr>
        <p:txBody>
          <a:bodyPr wrap="square" lIns="0" tIns="0" rIns="0" bIns="0" rtlCol="0" anchor="ctr" anchorCtr="0">
            <a:noAutofit/>
          </a:bodyPr>
          <a:lstStyle/>
          <a:p>
            <a:pPr algn="ctr"/>
            <a:r>
              <a:rPr lang="en-US" altLang="zh-CN" sz="5865" dirty="0">
                <a:solidFill>
                  <a:srgbClr val="2ABDC7"/>
                </a:solidFill>
                <a:latin typeface="IrisUPC" panose="020B0604020202020204" pitchFamily="34" charset="-34"/>
                <a:ea typeface="微软雅黑 Light" panose="020B0502040204020203" pitchFamily="34" charset="-122"/>
                <a:cs typeface="IrisUPC" panose="020B0604020202020204" pitchFamily="34" charset="-34"/>
              </a:rPr>
              <a:t>03</a:t>
            </a:r>
            <a:endParaRPr lang="zh-CN" altLang="en-US" sz="5865" dirty="0">
              <a:solidFill>
                <a:srgbClr val="2ABDC7"/>
              </a:solidFill>
              <a:latin typeface="IrisUPC" panose="020B0604020202020204" pitchFamily="34" charset="-34"/>
              <a:ea typeface="微软雅黑 Light" panose="020B0502040204020203" pitchFamily="34" charset="-122"/>
              <a:cs typeface="IrisUPC" panose="020B0604020202020204" pitchFamily="34" charset="-34"/>
            </a:endParaRPr>
          </a:p>
        </p:txBody>
      </p:sp>
      <p:sp>
        <p:nvSpPr>
          <p:cNvPr id="10" name="标题层"/>
          <p:cNvSpPr txBox="1"/>
          <p:nvPr/>
        </p:nvSpPr>
        <p:spPr bwMode="auto">
          <a:xfrm>
            <a:off x="7250311" y="3118651"/>
            <a:ext cx="3215365" cy="574191"/>
          </a:xfrm>
          <a:prstGeom prst="rect">
            <a:avLst/>
          </a:prstGeom>
          <a:noFill/>
          <a:effectLst/>
        </p:spPr>
        <p:txBody>
          <a:bodyPr wrap="square" lIns="162177" tIns="81087" rIns="162177" bIns="81087">
            <a:spAutoFit/>
          </a:bodyPr>
          <a:lstStyle/>
          <a:p>
            <a:pPr>
              <a:buFontTx/>
              <a:buNone/>
            </a:pPr>
            <a:r>
              <a:rPr lang="zh-CN" altLang="en-US" sz="2665" dirty="0">
                <a:solidFill>
                  <a:srgbClr val="4C4B50"/>
                </a:solidFill>
                <a:latin typeface="微软雅黑" panose="020B0503020204020204" pitchFamily="34" charset="-122"/>
                <a:ea typeface="微软雅黑" panose="020B0503020204020204" pitchFamily="34" charset="-122"/>
              </a:rPr>
              <a:t>优先级抢占</a:t>
            </a:r>
            <a:endParaRPr lang="zh-CN" altLang="en-US" sz="2665" dirty="0">
              <a:solidFill>
                <a:srgbClr val="4C4B50"/>
              </a:solidFill>
              <a:latin typeface="微软雅黑" panose="020B0503020204020204" pitchFamily="34" charset="-122"/>
              <a:ea typeface="微软雅黑" panose="020B0503020204020204" pitchFamily="34" charset="-122"/>
            </a:endParaRPr>
          </a:p>
        </p:txBody>
      </p:sp>
      <p:sp>
        <p:nvSpPr>
          <p:cNvPr id="2" name="TextBox 20"/>
          <p:cNvSpPr txBox="1"/>
          <p:nvPr/>
        </p:nvSpPr>
        <p:spPr>
          <a:xfrm>
            <a:off x="6025346" y="4141188"/>
            <a:ext cx="787981" cy="749523"/>
          </a:xfrm>
          <a:prstGeom prst="rect">
            <a:avLst/>
          </a:prstGeom>
          <a:noFill/>
          <a:ln w="9525">
            <a:solidFill>
              <a:schemeClr val="tx1">
                <a:lumMod val="65000"/>
                <a:lumOff val="35000"/>
              </a:schemeClr>
            </a:solidFill>
          </a:ln>
        </p:spPr>
        <p:txBody>
          <a:bodyPr wrap="square" lIns="0" tIns="0" rIns="0" bIns="0" rtlCol="0" anchor="ctr" anchorCtr="0">
            <a:noAutofit/>
          </a:bodyPr>
          <a:lstStyle/>
          <a:p>
            <a:pPr algn="ctr"/>
            <a:r>
              <a:rPr lang="en-US" altLang="zh-CN" sz="5865" dirty="0">
                <a:solidFill>
                  <a:srgbClr val="4C4B50"/>
                </a:solidFill>
                <a:latin typeface="IrisUPC" panose="020B0604020202020204" pitchFamily="34" charset="-34"/>
                <a:ea typeface="微软雅黑 Light" panose="020B0502040204020203" pitchFamily="34" charset="-122"/>
                <a:cs typeface="IrisUPC" panose="020B0604020202020204" pitchFamily="34" charset="-34"/>
              </a:rPr>
              <a:t>04</a:t>
            </a:r>
            <a:endParaRPr lang="zh-CN" altLang="en-US" sz="5865" dirty="0">
              <a:solidFill>
                <a:srgbClr val="4C4B50"/>
              </a:solidFill>
              <a:latin typeface="IrisUPC" panose="020B0604020202020204" pitchFamily="34" charset="-34"/>
              <a:ea typeface="微软雅黑 Light" panose="020B0502040204020203" pitchFamily="34" charset="-122"/>
              <a:cs typeface="IrisUPC" panose="020B0604020202020204" pitchFamily="34" charset="-34"/>
            </a:endParaRPr>
          </a:p>
        </p:txBody>
      </p:sp>
      <p:sp>
        <p:nvSpPr>
          <p:cNvPr id="3" name="TextBox 19"/>
          <p:cNvSpPr txBox="1"/>
          <p:nvPr/>
        </p:nvSpPr>
        <p:spPr>
          <a:xfrm>
            <a:off x="6025345" y="5247771"/>
            <a:ext cx="787981" cy="749523"/>
          </a:xfrm>
          <a:prstGeom prst="rect">
            <a:avLst/>
          </a:prstGeom>
          <a:noFill/>
          <a:ln w="9525">
            <a:solidFill>
              <a:srgbClr val="2ABDC7"/>
            </a:solidFill>
          </a:ln>
        </p:spPr>
        <p:txBody>
          <a:bodyPr wrap="square" lIns="0" tIns="0" rIns="0" bIns="0" rtlCol="0" anchor="ctr" anchorCtr="0">
            <a:noAutofit/>
          </a:bodyPr>
          <a:lstStyle/>
          <a:p>
            <a:pPr algn="ctr"/>
            <a:r>
              <a:rPr lang="en-US" altLang="zh-CN" sz="5865" dirty="0">
                <a:solidFill>
                  <a:srgbClr val="2ABDC7"/>
                </a:solidFill>
                <a:latin typeface="IrisUPC" panose="020B0604020202020204" pitchFamily="34" charset="-34"/>
                <a:ea typeface="微软雅黑 Light" panose="020B0502040204020203" pitchFamily="34" charset="-122"/>
                <a:cs typeface="IrisUPC" panose="020B0604020202020204" pitchFamily="34" charset="-34"/>
              </a:rPr>
              <a:t>05</a:t>
            </a:r>
            <a:endParaRPr lang="zh-CN" altLang="en-US" sz="5865" dirty="0">
              <a:solidFill>
                <a:srgbClr val="2ABDC7"/>
              </a:solidFill>
              <a:latin typeface="IrisUPC" panose="020B0604020202020204" pitchFamily="34" charset="-34"/>
              <a:ea typeface="微软雅黑 Light" panose="020B0502040204020203" pitchFamily="34" charset="-122"/>
              <a:cs typeface="IrisUPC" panose="020B0604020202020204" pitchFamily="34" charset="-34"/>
            </a:endParaRPr>
          </a:p>
        </p:txBody>
      </p:sp>
      <p:sp>
        <p:nvSpPr>
          <p:cNvPr id="4" name="标题层"/>
          <p:cNvSpPr txBox="1"/>
          <p:nvPr/>
        </p:nvSpPr>
        <p:spPr bwMode="auto">
          <a:xfrm>
            <a:off x="7250312" y="4228853"/>
            <a:ext cx="3215365" cy="571500"/>
          </a:xfrm>
          <a:prstGeom prst="rect">
            <a:avLst/>
          </a:prstGeom>
          <a:noFill/>
          <a:effectLst/>
        </p:spPr>
        <p:txBody>
          <a:bodyPr wrap="square" lIns="162177" tIns="81087" rIns="162177" bIns="81087">
            <a:spAutoFit/>
          </a:bodyPr>
          <a:lstStyle/>
          <a:p>
            <a:pPr>
              <a:buFontTx/>
              <a:buNone/>
            </a:pPr>
            <a:r>
              <a:rPr lang="zh-CN" altLang="en-US" sz="2665" dirty="0">
                <a:solidFill>
                  <a:srgbClr val="4C4B50"/>
                </a:solidFill>
                <a:latin typeface="微软雅黑" panose="020B0503020204020204" pitchFamily="34" charset="-122"/>
                <a:ea typeface="微软雅黑" panose="020B0503020204020204" pitchFamily="34" charset="-122"/>
              </a:rPr>
              <a:t>参数传递</a:t>
            </a:r>
            <a:endParaRPr lang="zh-CN" altLang="en-US" sz="2665" dirty="0">
              <a:solidFill>
                <a:srgbClr val="4C4B50"/>
              </a:solidFill>
              <a:latin typeface="微软雅黑" panose="020B0503020204020204" pitchFamily="34" charset="-122"/>
              <a:ea typeface="微软雅黑" panose="020B0503020204020204" pitchFamily="34" charset="-122"/>
            </a:endParaRPr>
          </a:p>
        </p:txBody>
      </p:sp>
      <p:sp>
        <p:nvSpPr>
          <p:cNvPr id="5" name="标题层"/>
          <p:cNvSpPr txBox="1"/>
          <p:nvPr/>
        </p:nvSpPr>
        <p:spPr bwMode="auto">
          <a:xfrm>
            <a:off x="7250312" y="5335023"/>
            <a:ext cx="3215365" cy="571500"/>
          </a:xfrm>
          <a:prstGeom prst="rect">
            <a:avLst/>
          </a:prstGeom>
          <a:noFill/>
          <a:effectLst/>
        </p:spPr>
        <p:txBody>
          <a:bodyPr wrap="square" lIns="162177" tIns="81087" rIns="162177" bIns="81087">
            <a:spAutoFit/>
          </a:bodyPr>
          <a:lstStyle/>
          <a:p>
            <a:pPr>
              <a:buFontTx/>
              <a:buNone/>
            </a:pPr>
            <a:r>
              <a:rPr lang="zh-CN" altLang="en-US" sz="2665" dirty="0">
                <a:solidFill>
                  <a:srgbClr val="4C4B50"/>
                </a:solidFill>
                <a:latin typeface="微软雅黑" panose="020B0503020204020204" pitchFamily="34" charset="-122"/>
                <a:ea typeface="微软雅黑" panose="020B0503020204020204" pitchFamily="34" charset="-122"/>
              </a:rPr>
              <a:t>系统调用</a:t>
            </a:r>
            <a:endParaRPr lang="zh-CN" altLang="en-US" sz="2665" dirty="0">
              <a:solidFill>
                <a:srgbClr val="4C4B5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slide(fromLeft)">
                                      <p:cBhvr>
                                        <p:cTn id="7" dur="500"/>
                                        <p:tgtEl>
                                          <p:spTgt spid="34"/>
                                        </p:tgtEl>
                                      </p:cBhvr>
                                    </p:animEffect>
                                  </p:childTnLst>
                                </p:cTn>
                              </p:par>
                            </p:childTnLst>
                          </p:cTn>
                        </p:par>
                        <p:par>
                          <p:cTn id="8" fill="hold">
                            <p:stCondLst>
                              <p:cond delay="500"/>
                            </p:stCondLst>
                            <p:childTnLst>
                              <p:par>
                                <p:cTn id="9" presetID="2" presetClass="entr" presetSubtype="2" decel="52500" fill="hold" grpId="0" nodeType="afterEffect">
                                  <p:stCondLst>
                                    <p:cond delay="0"/>
                                  </p:stCondLst>
                                  <p:childTnLst>
                                    <p:set>
                                      <p:cBhvr>
                                        <p:cTn id="10" dur="1" fill="hold">
                                          <p:stCondLst>
                                            <p:cond delay="0"/>
                                          </p:stCondLst>
                                        </p:cTn>
                                        <p:tgtEl>
                                          <p:spTgt spid="38"/>
                                        </p:tgtEl>
                                        <p:attrNameLst>
                                          <p:attrName>style.visibility</p:attrName>
                                        </p:attrNameLst>
                                      </p:cBhvr>
                                      <p:to>
                                        <p:strVal val="visible"/>
                                      </p:to>
                                    </p:set>
                                    <p:anim calcmode="lin" valueType="num">
                                      <p:cBhvr additive="base">
                                        <p:cTn id="11" dur="400" fill="hold"/>
                                        <p:tgtEl>
                                          <p:spTgt spid="38"/>
                                        </p:tgtEl>
                                        <p:attrNameLst>
                                          <p:attrName>ppt_x</p:attrName>
                                        </p:attrNameLst>
                                      </p:cBhvr>
                                      <p:tavLst>
                                        <p:tav tm="0">
                                          <p:val>
                                            <p:strVal val="1+#ppt_w/2"/>
                                          </p:val>
                                        </p:tav>
                                        <p:tav tm="100000">
                                          <p:val>
                                            <p:strVal val="#ppt_x"/>
                                          </p:val>
                                        </p:tav>
                                      </p:tavLst>
                                    </p:anim>
                                    <p:anim calcmode="lin" valueType="num">
                                      <p:cBhvr additive="base">
                                        <p:cTn id="12" dur="400" fill="hold"/>
                                        <p:tgtEl>
                                          <p:spTgt spid="38"/>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12" presetClass="entr" presetSubtype="8" fill="hold" grpId="0" nodeType="after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slide(fromLeft)">
                                      <p:cBhvr>
                                        <p:cTn id="16" dur="500"/>
                                        <p:tgtEl>
                                          <p:spTgt spid="35"/>
                                        </p:tgtEl>
                                      </p:cBhvr>
                                    </p:animEffect>
                                  </p:childTnLst>
                                </p:cTn>
                              </p:par>
                            </p:childTnLst>
                          </p:cTn>
                        </p:par>
                        <p:par>
                          <p:cTn id="17" fill="hold">
                            <p:stCondLst>
                              <p:cond delay="1500"/>
                            </p:stCondLst>
                            <p:childTnLst>
                              <p:par>
                                <p:cTn id="18" presetID="2" presetClass="entr" presetSubtype="2" decel="52500" fill="hold" grpId="0" nodeType="afterEffect">
                                  <p:stCondLst>
                                    <p:cond delay="0"/>
                                  </p:stCondLst>
                                  <p:childTnLst>
                                    <p:set>
                                      <p:cBhvr>
                                        <p:cTn id="19" dur="1" fill="hold">
                                          <p:stCondLst>
                                            <p:cond delay="0"/>
                                          </p:stCondLst>
                                        </p:cTn>
                                        <p:tgtEl>
                                          <p:spTgt spid="39"/>
                                        </p:tgtEl>
                                        <p:attrNameLst>
                                          <p:attrName>style.visibility</p:attrName>
                                        </p:attrNameLst>
                                      </p:cBhvr>
                                      <p:to>
                                        <p:strVal val="visible"/>
                                      </p:to>
                                    </p:set>
                                    <p:anim calcmode="lin" valueType="num">
                                      <p:cBhvr additive="base">
                                        <p:cTn id="20" dur="400" fill="hold"/>
                                        <p:tgtEl>
                                          <p:spTgt spid="39"/>
                                        </p:tgtEl>
                                        <p:attrNameLst>
                                          <p:attrName>ppt_x</p:attrName>
                                        </p:attrNameLst>
                                      </p:cBhvr>
                                      <p:tavLst>
                                        <p:tav tm="0">
                                          <p:val>
                                            <p:strVal val="1+#ppt_w/2"/>
                                          </p:val>
                                        </p:tav>
                                        <p:tav tm="100000">
                                          <p:val>
                                            <p:strVal val="#ppt_x"/>
                                          </p:val>
                                        </p:tav>
                                      </p:tavLst>
                                    </p:anim>
                                    <p:anim calcmode="lin" valueType="num">
                                      <p:cBhvr additive="base">
                                        <p:cTn id="21" dur="400" fill="hold"/>
                                        <p:tgtEl>
                                          <p:spTgt spid="39"/>
                                        </p:tgtEl>
                                        <p:attrNameLst>
                                          <p:attrName>ppt_y</p:attrName>
                                        </p:attrNameLst>
                                      </p:cBhvr>
                                      <p:tavLst>
                                        <p:tav tm="0">
                                          <p:val>
                                            <p:strVal val="#ppt_y"/>
                                          </p:val>
                                        </p:tav>
                                        <p:tav tm="100000">
                                          <p:val>
                                            <p:strVal val="#ppt_y"/>
                                          </p:val>
                                        </p:tav>
                                      </p:tavLst>
                                    </p:anim>
                                  </p:childTnLst>
                                </p:cTn>
                              </p:par>
                            </p:childTnLst>
                          </p:cTn>
                        </p:par>
                        <p:par>
                          <p:cTn id="22" fill="hold">
                            <p:stCondLst>
                              <p:cond delay="2000"/>
                            </p:stCondLst>
                            <p:childTnLst>
                              <p:par>
                                <p:cTn id="23" presetID="12" presetClass="entr" presetSubtype="8" fill="hold" grpId="0" nodeType="after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slide(fromLeft)">
                                      <p:cBhvr>
                                        <p:cTn id="25" dur="500"/>
                                        <p:tgtEl>
                                          <p:spTgt spid="9"/>
                                        </p:tgtEl>
                                      </p:cBhvr>
                                    </p:animEffect>
                                  </p:childTnLst>
                                </p:cTn>
                              </p:par>
                            </p:childTnLst>
                          </p:cTn>
                        </p:par>
                        <p:par>
                          <p:cTn id="26" fill="hold">
                            <p:stCondLst>
                              <p:cond delay="2500"/>
                            </p:stCondLst>
                            <p:childTnLst>
                              <p:par>
                                <p:cTn id="27" presetID="2" presetClass="entr" presetSubtype="2" decel="52500" fill="hold" grpId="0" nodeType="afterEffect">
                                  <p:stCondLst>
                                    <p:cond delay="0"/>
                                  </p:stCondLst>
                                  <p:childTnLst>
                                    <p:set>
                                      <p:cBhvr>
                                        <p:cTn id="28" dur="1" fill="hold">
                                          <p:stCondLst>
                                            <p:cond delay="0"/>
                                          </p:stCondLst>
                                        </p:cTn>
                                        <p:tgtEl>
                                          <p:spTgt spid="10"/>
                                        </p:tgtEl>
                                        <p:attrNameLst>
                                          <p:attrName>style.visibility</p:attrName>
                                        </p:attrNameLst>
                                      </p:cBhvr>
                                      <p:to>
                                        <p:strVal val="visible"/>
                                      </p:to>
                                    </p:set>
                                    <p:anim calcmode="lin" valueType="num">
                                      <p:cBhvr additive="base">
                                        <p:cTn id="29" dur="400" fill="hold"/>
                                        <p:tgtEl>
                                          <p:spTgt spid="10"/>
                                        </p:tgtEl>
                                        <p:attrNameLst>
                                          <p:attrName>ppt_x</p:attrName>
                                        </p:attrNameLst>
                                      </p:cBhvr>
                                      <p:tavLst>
                                        <p:tav tm="0">
                                          <p:val>
                                            <p:strVal val="1+#ppt_w/2"/>
                                          </p:val>
                                        </p:tav>
                                        <p:tav tm="100000">
                                          <p:val>
                                            <p:strVal val="#ppt_x"/>
                                          </p:val>
                                        </p:tav>
                                      </p:tavLst>
                                    </p:anim>
                                    <p:anim calcmode="lin" valueType="num">
                                      <p:cBhvr additive="base">
                                        <p:cTn id="30" dur="400" fill="hold"/>
                                        <p:tgtEl>
                                          <p:spTgt spid="10"/>
                                        </p:tgtEl>
                                        <p:attrNameLst>
                                          <p:attrName>ppt_y</p:attrName>
                                        </p:attrNameLst>
                                      </p:cBhvr>
                                      <p:tavLst>
                                        <p:tav tm="0">
                                          <p:val>
                                            <p:strVal val="#ppt_y"/>
                                          </p:val>
                                        </p:tav>
                                        <p:tav tm="100000">
                                          <p:val>
                                            <p:strVal val="#ppt_y"/>
                                          </p:val>
                                        </p:tav>
                                      </p:tavLst>
                                    </p:anim>
                                  </p:childTnLst>
                                </p:cTn>
                              </p:par>
                            </p:childTnLst>
                          </p:cTn>
                        </p:par>
                        <p:par>
                          <p:cTn id="31" fill="hold">
                            <p:stCondLst>
                              <p:cond delay="3000"/>
                            </p:stCondLst>
                            <p:childTnLst>
                              <p:par>
                                <p:cTn id="32" presetID="12" presetClass="entr" presetSubtype="8" fill="hold" grpId="0" nodeType="afterEffect">
                                  <p:stCondLst>
                                    <p:cond delay="0"/>
                                  </p:stCondLst>
                                  <p:childTnLst>
                                    <p:set>
                                      <p:cBhvr>
                                        <p:cTn id="33" dur="1" fill="hold">
                                          <p:stCondLst>
                                            <p:cond delay="0"/>
                                          </p:stCondLst>
                                        </p:cTn>
                                        <p:tgtEl>
                                          <p:spTgt spid="2"/>
                                        </p:tgtEl>
                                        <p:attrNameLst>
                                          <p:attrName>style.visibility</p:attrName>
                                        </p:attrNameLst>
                                      </p:cBhvr>
                                      <p:to>
                                        <p:strVal val="visible"/>
                                      </p:to>
                                    </p:set>
                                    <p:animEffect transition="in" filter="slide(fromLeft)">
                                      <p:cBhvr>
                                        <p:cTn id="34" dur="500"/>
                                        <p:tgtEl>
                                          <p:spTgt spid="2"/>
                                        </p:tgtEl>
                                      </p:cBhvr>
                                    </p:animEffect>
                                  </p:childTnLst>
                                </p:cTn>
                              </p:par>
                            </p:childTnLst>
                          </p:cTn>
                        </p:par>
                        <p:par>
                          <p:cTn id="35" fill="hold">
                            <p:stCondLst>
                              <p:cond delay="3500"/>
                            </p:stCondLst>
                            <p:childTnLst>
                              <p:par>
                                <p:cTn id="36" presetID="12" presetClass="entr" presetSubtype="8" fill="hold" grpId="0" nodeType="afterEffect">
                                  <p:stCondLst>
                                    <p:cond delay="0"/>
                                  </p:stCondLst>
                                  <p:childTnLst>
                                    <p:set>
                                      <p:cBhvr>
                                        <p:cTn id="37" dur="1" fill="hold">
                                          <p:stCondLst>
                                            <p:cond delay="0"/>
                                          </p:stCondLst>
                                        </p:cTn>
                                        <p:tgtEl>
                                          <p:spTgt spid="3"/>
                                        </p:tgtEl>
                                        <p:attrNameLst>
                                          <p:attrName>style.visibility</p:attrName>
                                        </p:attrNameLst>
                                      </p:cBhvr>
                                      <p:to>
                                        <p:strVal val="visible"/>
                                      </p:to>
                                    </p:set>
                                    <p:animEffect transition="in" filter="slide(fromLeft)">
                                      <p:cBhvr>
                                        <p:cTn id="38" dur="500"/>
                                        <p:tgtEl>
                                          <p:spTgt spid="3"/>
                                        </p:tgtEl>
                                      </p:cBhvr>
                                    </p:animEffect>
                                  </p:childTnLst>
                                </p:cTn>
                              </p:par>
                            </p:childTnLst>
                          </p:cTn>
                        </p:par>
                        <p:par>
                          <p:cTn id="39" fill="hold">
                            <p:stCondLst>
                              <p:cond delay="4000"/>
                            </p:stCondLst>
                            <p:childTnLst>
                              <p:par>
                                <p:cTn id="40" presetID="2" presetClass="entr" presetSubtype="2" decel="52500" fill="hold" grpId="0" nodeType="afterEffect">
                                  <p:stCondLst>
                                    <p:cond delay="0"/>
                                  </p:stCondLst>
                                  <p:childTnLst>
                                    <p:set>
                                      <p:cBhvr>
                                        <p:cTn id="41" dur="1" fill="hold">
                                          <p:stCondLst>
                                            <p:cond delay="0"/>
                                          </p:stCondLst>
                                        </p:cTn>
                                        <p:tgtEl>
                                          <p:spTgt spid="4"/>
                                        </p:tgtEl>
                                        <p:attrNameLst>
                                          <p:attrName>style.visibility</p:attrName>
                                        </p:attrNameLst>
                                      </p:cBhvr>
                                      <p:to>
                                        <p:strVal val="visible"/>
                                      </p:to>
                                    </p:set>
                                    <p:anim calcmode="lin" valueType="num">
                                      <p:cBhvr additive="base">
                                        <p:cTn id="42" dur="400" fill="hold"/>
                                        <p:tgtEl>
                                          <p:spTgt spid="4"/>
                                        </p:tgtEl>
                                        <p:attrNameLst>
                                          <p:attrName>ppt_x</p:attrName>
                                        </p:attrNameLst>
                                      </p:cBhvr>
                                      <p:tavLst>
                                        <p:tav tm="0">
                                          <p:val>
                                            <p:strVal val="1+#ppt_w/2"/>
                                          </p:val>
                                        </p:tav>
                                        <p:tav tm="100000">
                                          <p:val>
                                            <p:strVal val="#ppt_x"/>
                                          </p:val>
                                        </p:tav>
                                      </p:tavLst>
                                    </p:anim>
                                    <p:anim calcmode="lin" valueType="num">
                                      <p:cBhvr additive="base">
                                        <p:cTn id="43" dur="400" fill="hold"/>
                                        <p:tgtEl>
                                          <p:spTgt spid="4"/>
                                        </p:tgtEl>
                                        <p:attrNameLst>
                                          <p:attrName>ppt_y</p:attrName>
                                        </p:attrNameLst>
                                      </p:cBhvr>
                                      <p:tavLst>
                                        <p:tav tm="0">
                                          <p:val>
                                            <p:strVal val="#ppt_y"/>
                                          </p:val>
                                        </p:tav>
                                        <p:tav tm="100000">
                                          <p:val>
                                            <p:strVal val="#ppt_y"/>
                                          </p:val>
                                        </p:tav>
                                      </p:tavLst>
                                    </p:anim>
                                  </p:childTnLst>
                                </p:cTn>
                              </p:par>
                            </p:childTnLst>
                          </p:cTn>
                        </p:par>
                        <p:par>
                          <p:cTn id="44" fill="hold">
                            <p:stCondLst>
                              <p:cond delay="4500"/>
                            </p:stCondLst>
                            <p:childTnLst>
                              <p:par>
                                <p:cTn id="45" presetID="2" presetClass="entr" presetSubtype="2" decel="52500" fill="hold" grpId="0" nodeType="afterEffect">
                                  <p:stCondLst>
                                    <p:cond delay="0"/>
                                  </p:stCondLst>
                                  <p:childTnLst>
                                    <p:set>
                                      <p:cBhvr>
                                        <p:cTn id="46" dur="1" fill="hold">
                                          <p:stCondLst>
                                            <p:cond delay="0"/>
                                          </p:stCondLst>
                                        </p:cTn>
                                        <p:tgtEl>
                                          <p:spTgt spid="5"/>
                                        </p:tgtEl>
                                        <p:attrNameLst>
                                          <p:attrName>style.visibility</p:attrName>
                                        </p:attrNameLst>
                                      </p:cBhvr>
                                      <p:to>
                                        <p:strVal val="visible"/>
                                      </p:to>
                                    </p:set>
                                    <p:anim calcmode="lin" valueType="num">
                                      <p:cBhvr additive="base">
                                        <p:cTn id="47" dur="400" fill="hold"/>
                                        <p:tgtEl>
                                          <p:spTgt spid="5"/>
                                        </p:tgtEl>
                                        <p:attrNameLst>
                                          <p:attrName>ppt_x</p:attrName>
                                        </p:attrNameLst>
                                      </p:cBhvr>
                                      <p:tavLst>
                                        <p:tav tm="0">
                                          <p:val>
                                            <p:strVal val="1+#ppt_w/2"/>
                                          </p:val>
                                        </p:tav>
                                        <p:tav tm="100000">
                                          <p:val>
                                            <p:strVal val="#ppt_x"/>
                                          </p:val>
                                        </p:tav>
                                      </p:tavLst>
                                    </p:anim>
                                    <p:anim calcmode="lin" valueType="num">
                                      <p:cBhvr additive="base">
                                        <p:cTn id="48" dur="4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bldLvl="0" animBg="1"/>
      <p:bldP spid="35" grpId="0" bldLvl="0" animBg="1"/>
      <p:bldP spid="38" grpId="0" bldLvl="0" animBg="1"/>
      <p:bldP spid="39" grpId="0" bldLvl="0" animBg="1"/>
      <p:bldP spid="9" grpId="0" bldLvl="0" animBg="1"/>
      <p:bldP spid="10" grpId="0" bldLvl="0" animBg="1"/>
      <p:bldP spid="2" grpId="0" bldLvl="0" animBg="1"/>
      <p:bldP spid="3" grpId="0" bldLvl="0" animBg="1"/>
      <p:bldP spid="4" grpId="0" bldLvl="0" animBg="1"/>
      <p:bldP spid="5" grpId="0" bldLvl="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任意多边形 3"/>
          <p:cNvSpPr/>
          <p:nvPr/>
        </p:nvSpPr>
        <p:spPr>
          <a:xfrm>
            <a:off x="2751733" y="0"/>
            <a:ext cx="459588" cy="867252"/>
          </a:xfrm>
          <a:custGeom>
            <a:avLst/>
            <a:gdLst>
              <a:gd name="connsiteX0" fmla="*/ 0 w 459588"/>
              <a:gd name="connsiteY0" fmla="*/ 0 h 867252"/>
              <a:gd name="connsiteX1" fmla="*/ 459588 w 459588"/>
              <a:gd name="connsiteY1" fmla="*/ 0 h 867252"/>
              <a:gd name="connsiteX2" fmla="*/ 459588 w 459588"/>
              <a:gd name="connsiteY2" fmla="*/ 560072 h 867252"/>
              <a:gd name="connsiteX3" fmla="*/ 0 w 459588"/>
              <a:gd name="connsiteY3" fmla="*/ 867252 h 867252"/>
            </a:gdLst>
            <a:ahLst/>
            <a:cxnLst>
              <a:cxn ang="0">
                <a:pos x="connsiteX0" y="connsiteY0"/>
              </a:cxn>
              <a:cxn ang="0">
                <a:pos x="connsiteX1" y="connsiteY1"/>
              </a:cxn>
              <a:cxn ang="0">
                <a:pos x="connsiteX2" y="connsiteY2"/>
              </a:cxn>
              <a:cxn ang="0">
                <a:pos x="connsiteX3" y="connsiteY3"/>
              </a:cxn>
            </a:cxnLst>
            <a:rect l="l" t="t" r="r" b="b"/>
            <a:pathLst>
              <a:path w="459588" h="867252">
                <a:moveTo>
                  <a:pt x="0" y="0"/>
                </a:moveTo>
                <a:lnTo>
                  <a:pt x="459588" y="0"/>
                </a:lnTo>
                <a:lnTo>
                  <a:pt x="459588" y="560072"/>
                </a:lnTo>
                <a:lnTo>
                  <a:pt x="0" y="867252"/>
                </a:lnTo>
                <a:close/>
              </a:path>
            </a:pathLst>
          </a:custGeom>
          <a:solidFill>
            <a:srgbClr val="4C4B5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cxnSp>
        <p:nvCxnSpPr>
          <p:cNvPr id="5" name="直接连接符 4"/>
          <p:cNvCxnSpPr/>
          <p:nvPr/>
        </p:nvCxnSpPr>
        <p:spPr>
          <a:xfrm flipV="1">
            <a:off x="3051042" y="0"/>
            <a:ext cx="930115" cy="655980"/>
          </a:xfrm>
          <a:prstGeom prst="line">
            <a:avLst/>
          </a:prstGeom>
          <a:ln w="12700">
            <a:solidFill>
              <a:srgbClr val="4C4B50"/>
            </a:solidFill>
          </a:ln>
          <a:effectLst/>
        </p:spPr>
        <p:style>
          <a:lnRef idx="1">
            <a:schemeClr val="accent1"/>
          </a:lnRef>
          <a:fillRef idx="0">
            <a:schemeClr val="accent1"/>
          </a:fillRef>
          <a:effectRef idx="0">
            <a:schemeClr val="accent1"/>
          </a:effectRef>
          <a:fontRef idx="minor">
            <a:schemeClr val="tx1"/>
          </a:fontRef>
        </p:style>
      </p:cxnSp>
      <p:sp>
        <p:nvSpPr>
          <p:cNvPr id="6" name="任意多边形 5"/>
          <p:cNvSpPr/>
          <p:nvPr/>
        </p:nvSpPr>
        <p:spPr>
          <a:xfrm>
            <a:off x="8995444" y="0"/>
            <a:ext cx="459588" cy="867252"/>
          </a:xfrm>
          <a:custGeom>
            <a:avLst/>
            <a:gdLst>
              <a:gd name="connsiteX0" fmla="*/ 0 w 459588"/>
              <a:gd name="connsiteY0" fmla="*/ 0 h 867252"/>
              <a:gd name="connsiteX1" fmla="*/ 459588 w 459588"/>
              <a:gd name="connsiteY1" fmla="*/ 0 h 867252"/>
              <a:gd name="connsiteX2" fmla="*/ 459588 w 459588"/>
              <a:gd name="connsiteY2" fmla="*/ 560072 h 867252"/>
              <a:gd name="connsiteX3" fmla="*/ 0 w 459588"/>
              <a:gd name="connsiteY3" fmla="*/ 867252 h 867252"/>
            </a:gdLst>
            <a:ahLst/>
            <a:cxnLst>
              <a:cxn ang="0">
                <a:pos x="connsiteX0" y="connsiteY0"/>
              </a:cxn>
              <a:cxn ang="0">
                <a:pos x="connsiteX1" y="connsiteY1"/>
              </a:cxn>
              <a:cxn ang="0">
                <a:pos x="connsiteX2" y="connsiteY2"/>
              </a:cxn>
              <a:cxn ang="0">
                <a:pos x="connsiteX3" y="connsiteY3"/>
              </a:cxn>
            </a:cxnLst>
            <a:rect l="l" t="t" r="r" b="b"/>
            <a:pathLst>
              <a:path w="459588" h="867252">
                <a:moveTo>
                  <a:pt x="0" y="0"/>
                </a:moveTo>
                <a:lnTo>
                  <a:pt x="459588" y="0"/>
                </a:lnTo>
                <a:lnTo>
                  <a:pt x="459588" y="560072"/>
                </a:lnTo>
                <a:lnTo>
                  <a:pt x="0" y="867252"/>
                </a:lnTo>
                <a:close/>
              </a:path>
            </a:pathLst>
          </a:custGeom>
          <a:solidFill>
            <a:srgbClr val="2ABDC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cxnSp>
        <p:nvCxnSpPr>
          <p:cNvPr id="7" name="直接连接符 6"/>
          <p:cNvCxnSpPr/>
          <p:nvPr/>
        </p:nvCxnSpPr>
        <p:spPr>
          <a:xfrm flipV="1">
            <a:off x="9294753" y="-13642"/>
            <a:ext cx="930115" cy="655980"/>
          </a:xfrm>
          <a:prstGeom prst="line">
            <a:avLst/>
          </a:prstGeom>
          <a:ln w="12700">
            <a:solidFill>
              <a:srgbClr val="2ABDC7"/>
            </a:solidFill>
          </a:ln>
          <a:effectLst/>
        </p:spPr>
        <p:style>
          <a:lnRef idx="1">
            <a:schemeClr val="accent1"/>
          </a:lnRef>
          <a:fillRef idx="0">
            <a:schemeClr val="accent1"/>
          </a:fillRef>
          <a:effectRef idx="0">
            <a:schemeClr val="accent1"/>
          </a:effectRef>
          <a:fontRef idx="minor">
            <a:schemeClr val="tx1"/>
          </a:fontRef>
        </p:style>
      </p:cxnSp>
      <p:sp>
        <p:nvSpPr>
          <p:cNvPr id="27" name="文本框 26"/>
          <p:cNvSpPr txBox="1"/>
          <p:nvPr/>
        </p:nvSpPr>
        <p:spPr>
          <a:xfrm>
            <a:off x="4600209" y="433627"/>
            <a:ext cx="2214880" cy="706755"/>
          </a:xfrm>
          <a:prstGeom prst="rect">
            <a:avLst/>
          </a:prstGeom>
          <a:noFill/>
        </p:spPr>
        <p:txBody>
          <a:bodyPr wrap="none" rtlCol="0">
            <a:spAutoFit/>
          </a:bodyPr>
          <a:lstStyle/>
          <a:p>
            <a:r>
              <a:rPr lang="zh-CN" altLang="en-US" sz="4000" dirty="0">
                <a:solidFill>
                  <a:srgbClr val="4C4B50"/>
                </a:solidFill>
                <a:latin typeface="微软雅黑" panose="020B0503020204020204" pitchFamily="34" charset="-122"/>
                <a:ea typeface="微软雅黑" panose="020B0503020204020204" pitchFamily="34" charset="-122"/>
              </a:rPr>
              <a:t>问题分析</a:t>
            </a:r>
            <a:endParaRPr lang="zh-CN" altLang="en-US" sz="4000" dirty="0">
              <a:solidFill>
                <a:srgbClr val="4C4B50"/>
              </a:solidFill>
              <a:latin typeface="微软雅黑" panose="020B0503020204020204" pitchFamily="34" charset="-122"/>
              <a:ea typeface="微软雅黑" panose="020B0503020204020204" pitchFamily="34" charset="-122"/>
            </a:endParaRPr>
          </a:p>
        </p:txBody>
      </p:sp>
      <p:pic>
        <p:nvPicPr>
          <p:cNvPr id="8" name="图片 7" descr="timg"/>
          <p:cNvPicPr>
            <a:picLocks noChangeAspect="1"/>
          </p:cNvPicPr>
          <p:nvPr/>
        </p:nvPicPr>
        <p:blipFill>
          <a:blip r:embed="rId1"/>
          <a:srcRect l="4621" r="7432" b="11069"/>
          <a:stretch>
            <a:fillRect/>
          </a:stretch>
        </p:blipFill>
        <p:spPr>
          <a:xfrm>
            <a:off x="0" y="-13335"/>
            <a:ext cx="1179195" cy="1198880"/>
          </a:xfrm>
          <a:prstGeom prst="rect">
            <a:avLst/>
          </a:prstGeom>
        </p:spPr>
      </p:pic>
      <p:sp>
        <p:nvSpPr>
          <p:cNvPr id="30" name="TextBox 4"/>
          <p:cNvSpPr txBox="1"/>
          <p:nvPr/>
        </p:nvSpPr>
        <p:spPr>
          <a:xfrm>
            <a:off x="2707421" y="6352533"/>
            <a:ext cx="8388580" cy="400110"/>
          </a:xfrm>
          <a:prstGeom prst="rect">
            <a:avLst/>
          </a:prstGeom>
          <a:noFill/>
        </p:spPr>
        <p:txBody>
          <a:bodyPr wrap="square" rtlCol="0">
            <a:spAutoFit/>
          </a:bodyPr>
          <a:lstStyle/>
          <a:p>
            <a:endParaRPr lang="zh-CN" altLang="en-US" sz="20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391826" y="1309798"/>
            <a:ext cx="3951215" cy="1477328"/>
          </a:xfrm>
          <a:prstGeom prst="rect">
            <a:avLst/>
          </a:prstGeom>
          <a:noFill/>
        </p:spPr>
        <p:txBody>
          <a:bodyPr wrap="square" rtlCol="0">
            <a:spAutoFit/>
          </a:bodyPr>
          <a:lstStyle/>
          <a:p>
            <a:r>
              <a:rPr lang="zh-CN" altLang="en-US" sz="1800" noProof="1"/>
              <a:t>父线程对子线程没等待</a:t>
            </a:r>
            <a:endParaRPr lang="en-US" altLang="zh-CN" dirty="0"/>
          </a:p>
          <a:p>
            <a:r>
              <a:rPr lang="en-US" altLang="zh-CN" dirty="0"/>
              <a:t>1</a:t>
            </a:r>
            <a:r>
              <a:rPr lang="zh-CN" altLang="en-US" dirty="0"/>
              <a:t>、</a:t>
            </a:r>
            <a:r>
              <a:rPr lang="en-US" altLang="zh-CN" dirty="0" err="1"/>
              <a:t>process_wait</a:t>
            </a:r>
            <a:r>
              <a:rPr lang="en-US" altLang="zh-CN" dirty="0"/>
              <a:t> </a:t>
            </a:r>
            <a:r>
              <a:rPr lang="zh-CN" altLang="en-US" dirty="0"/>
              <a:t>有实参</a:t>
            </a:r>
            <a:endParaRPr lang="en-US" altLang="zh-CN" dirty="0"/>
          </a:p>
          <a:p>
            <a:r>
              <a:rPr lang="en-US" altLang="zh-CN" dirty="0"/>
              <a:t>2</a:t>
            </a:r>
            <a:r>
              <a:rPr lang="zh-CN" altLang="en-US" dirty="0"/>
              <a:t>、函数体为空，没处理参数 </a:t>
            </a:r>
            <a:endParaRPr lang="en-US" altLang="zh-CN" dirty="0"/>
          </a:p>
          <a:p>
            <a:r>
              <a:rPr lang="zh-CN" altLang="en-US" dirty="0"/>
              <a:t>处理方法：等待用户程序执行完，然后回到父线程继续。 </a:t>
            </a:r>
            <a:endParaRPr lang="zh-CN" altLang="en-US" dirty="0"/>
          </a:p>
        </p:txBody>
      </p:sp>
      <p:pic>
        <p:nvPicPr>
          <p:cNvPr id="10" name="图片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1826" y="3032725"/>
            <a:ext cx="3589331" cy="792549"/>
          </a:xfrm>
          <a:prstGeom prst="rect">
            <a:avLst/>
          </a:prstGeom>
        </p:spPr>
      </p:pic>
      <p:sp>
        <p:nvSpPr>
          <p:cNvPr id="12" name="文本框 11"/>
          <p:cNvSpPr txBox="1"/>
          <p:nvPr/>
        </p:nvSpPr>
        <p:spPr>
          <a:xfrm>
            <a:off x="4281427" y="1140382"/>
            <a:ext cx="3797171" cy="2936188"/>
          </a:xfrm>
          <a:prstGeom prst="rect">
            <a:avLst/>
          </a:prstGeom>
          <a:noFill/>
        </p:spPr>
        <p:txBody>
          <a:bodyPr wrap="square" rtlCol="0">
            <a:spAutoFit/>
          </a:bodyPr>
          <a:lstStyle/>
          <a:p>
            <a:pPr>
              <a:lnSpc>
                <a:spcPct val="110000"/>
              </a:lnSpc>
            </a:pPr>
            <a:r>
              <a:rPr lang="zh-CN" altLang="en-US" sz="1600" noProof="1"/>
              <a:t>参数需要分离</a:t>
            </a:r>
            <a:endParaRPr lang="en-US" altLang="zh-CN" sz="1600" dirty="0">
              <a:latin typeface="微软雅黑" panose="020B0503020204020204" pitchFamily="34" charset="-122"/>
              <a:ea typeface="微软雅黑" panose="020B0503020204020204" pitchFamily="34" charset="-122"/>
            </a:endParaRPr>
          </a:p>
          <a:p>
            <a:pPr>
              <a:lnSpc>
                <a:spcPct val="110000"/>
              </a:lnSpc>
            </a:pPr>
            <a:r>
              <a:rPr lang="zh-CN" altLang="en-US" sz="1600" dirty="0">
                <a:latin typeface="微软雅黑" panose="020B0503020204020204" pitchFamily="34" charset="-122"/>
                <a:ea typeface="微软雅黑" panose="020B0503020204020204" pitchFamily="34" charset="-122"/>
              </a:rPr>
              <a:t>实参为 </a:t>
            </a:r>
            <a:r>
              <a:rPr lang="en-US" altLang="en-US" sz="1600" dirty="0" err="1">
                <a:latin typeface="微软雅黑" panose="020B0503020204020204" pitchFamily="34" charset="-122"/>
                <a:ea typeface="微软雅黑" panose="020B0503020204020204" pitchFamily="34" charset="-122"/>
              </a:rPr>
              <a:t>process_execute</a:t>
            </a:r>
            <a:r>
              <a:rPr lang="en-US" altLang="en-US" sz="1600" dirty="0">
                <a:latin typeface="微软雅黑" panose="020B0503020204020204" pitchFamily="34" charset="-122"/>
                <a:ea typeface="微软雅黑" panose="020B0503020204020204" pitchFamily="34" charset="-122"/>
              </a:rPr>
              <a:t> (task)</a:t>
            </a:r>
            <a:r>
              <a:rPr lang="zh-CN" altLang="en-US" sz="1600" dirty="0">
                <a:latin typeface="微软雅黑" panose="020B0503020204020204" pitchFamily="34" charset="-122"/>
                <a:ea typeface="微软雅黑" panose="020B0503020204020204" pitchFamily="34" charset="-122"/>
              </a:rPr>
              <a:t>，即   </a:t>
            </a:r>
            <a:endParaRPr lang="zh-CN" altLang="en-US" sz="1600" dirty="0">
              <a:latin typeface="微软雅黑" panose="020B0503020204020204" pitchFamily="34" charset="-122"/>
              <a:ea typeface="微软雅黑" panose="020B0503020204020204" pitchFamily="34" charset="-122"/>
            </a:endParaRPr>
          </a:p>
          <a:p>
            <a:r>
              <a:rPr lang="en-US" altLang="en-US" sz="1600" dirty="0" err="1">
                <a:latin typeface="微软雅黑" panose="020B0503020204020204" pitchFamily="34" charset="-122"/>
                <a:ea typeface="微软雅黑" panose="020B0503020204020204" pitchFamily="34" charset="-122"/>
              </a:rPr>
              <a:t>process_execute</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 </a:t>
            </a:r>
            <a:r>
              <a:rPr lang="en-US" altLang="zh-CN" sz="1600" dirty="0" err="1">
                <a:latin typeface="微软雅黑" panose="020B0503020204020204" pitchFamily="34" charset="-122"/>
                <a:ea typeface="微软雅黑" panose="020B0503020204020204" pitchFamily="34" charset="-122"/>
              </a:rPr>
              <a:t>args</a:t>
            </a:r>
            <a:r>
              <a:rPr lang="en-US" altLang="zh-CN" sz="1600" dirty="0">
                <a:latin typeface="微软雅黑" panose="020B0503020204020204" pitchFamily="34" charset="-122"/>
                <a:ea typeface="微软雅黑" panose="020B0503020204020204" pitchFamily="34" charset="-122"/>
              </a:rPr>
              <a:t>-single </a:t>
            </a:r>
            <a:r>
              <a:rPr lang="en-US" altLang="zh-CN" sz="1600" dirty="0" err="1">
                <a:latin typeface="微软雅黑" panose="020B0503020204020204" pitchFamily="34" charset="-122"/>
                <a:ea typeface="微软雅黑" panose="020B0503020204020204" pitchFamily="34" charset="-122"/>
              </a:rPr>
              <a:t>onearg</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）在process_execute()函数中﹐因为thread_create()</a:t>
            </a:r>
            <a:endParaRPr lang="en-US" altLang="zh-CN" sz="1600" dirty="0">
              <a:latin typeface="微软雅黑" panose="020B0503020204020204" pitchFamily="34" charset="-122"/>
              <a:ea typeface="微软雅黑" panose="020B0503020204020204" pitchFamily="34" charset="-122"/>
            </a:endParaRPr>
          </a:p>
          <a:p>
            <a:r>
              <a:rPr lang="zh-CN" altLang="en-US" sz="1600" dirty="0">
                <a:latin typeface="微软雅黑" panose="020B0503020204020204" pitchFamily="34" charset="-122"/>
                <a:ea typeface="微软雅黑" panose="020B0503020204020204" pitchFamily="34" charset="-122"/>
              </a:rPr>
              <a:t>需要一个线程名，此时应该传递给它不带参数的文件名。</a:t>
            </a:r>
            <a:r>
              <a:rPr lang="zh-CN" altLang="en-US" sz="1600" dirty="0"/>
              <a:t>文件名需要分离，应该将 </a:t>
            </a:r>
            <a:r>
              <a:rPr lang="en-US" altLang="zh-CN" sz="1600" dirty="0" err="1"/>
              <a:t>args</a:t>
            </a:r>
            <a:r>
              <a:rPr lang="en-US" altLang="zh-CN" sz="1600" dirty="0"/>
              <a:t>-single </a:t>
            </a:r>
            <a:r>
              <a:rPr lang="zh-CN" altLang="en-US" sz="1600" dirty="0"/>
              <a:t>作为文件名的结果</a:t>
            </a:r>
            <a:endParaRPr lang="en-US" altLang="zh-CN" sz="1600" dirty="0">
              <a:latin typeface="微软雅黑" panose="020B0503020204020204" pitchFamily="34" charset="-122"/>
              <a:ea typeface="微软雅黑" panose="020B0503020204020204" pitchFamily="34" charset="-122"/>
            </a:endParaRPr>
          </a:p>
          <a:p>
            <a:pPr>
              <a:lnSpc>
                <a:spcPct val="110000"/>
              </a:lnSpc>
              <a:buFont typeface="Arial" panose="020B0604020202020204" pitchFamily="34" charset="0"/>
              <a:buNone/>
            </a:pPr>
            <a:endParaRPr lang="zh-CN" altLang="en-US" sz="1600" dirty="0">
              <a:latin typeface="微软雅黑" panose="020B0503020204020204" pitchFamily="34" charset="-122"/>
              <a:ea typeface="微软雅黑" panose="020B0503020204020204" pitchFamily="34" charset="-122"/>
            </a:endParaRPr>
          </a:p>
          <a:p>
            <a:r>
              <a:rPr lang="zh-CN" altLang="en-US" dirty="0"/>
              <a:t>实现方法：</a:t>
            </a:r>
            <a:r>
              <a:rPr lang="en-US" altLang="zh-CN" dirty="0"/>
              <a:t>Pintos </a:t>
            </a:r>
            <a:r>
              <a:rPr lang="zh-CN" altLang="en-US" dirty="0"/>
              <a:t>提供了串的分离函数 </a:t>
            </a:r>
            <a:r>
              <a:rPr lang="en-US" altLang="zh-CN" dirty="0" err="1"/>
              <a:t>strtok_r</a:t>
            </a:r>
            <a:r>
              <a:rPr lang="zh-CN" altLang="en-US" dirty="0"/>
              <a:t>，可以直接调用。</a:t>
            </a:r>
            <a:endParaRPr lang="zh-CN" altLang="en-US" dirty="0"/>
          </a:p>
        </p:txBody>
      </p:sp>
      <p:pic>
        <p:nvPicPr>
          <p:cNvPr id="15" name="图片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81157" y="4143746"/>
            <a:ext cx="3924640" cy="2476715"/>
          </a:xfrm>
          <a:prstGeom prst="rect">
            <a:avLst/>
          </a:prstGeom>
        </p:spPr>
      </p:pic>
      <p:pic>
        <p:nvPicPr>
          <p:cNvPr id="17" name="图片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43559" y="3450266"/>
            <a:ext cx="3924640" cy="3170195"/>
          </a:xfrm>
          <a:prstGeom prst="rect">
            <a:avLst/>
          </a:prstGeom>
        </p:spPr>
      </p:pic>
      <p:sp>
        <p:nvSpPr>
          <p:cNvPr id="23" name="文本框 22"/>
          <p:cNvSpPr txBox="1"/>
          <p:nvPr/>
        </p:nvSpPr>
        <p:spPr>
          <a:xfrm>
            <a:off x="7898520" y="1373797"/>
            <a:ext cx="3951215" cy="1726178"/>
          </a:xfrm>
          <a:prstGeom prst="rect">
            <a:avLst/>
          </a:prstGeom>
          <a:noFill/>
        </p:spPr>
        <p:txBody>
          <a:bodyPr wrap="square" rtlCol="0">
            <a:spAutoFit/>
          </a:bodyPr>
          <a:lstStyle/>
          <a:p>
            <a:pPr>
              <a:lnSpc>
                <a:spcPct val="120000"/>
              </a:lnSpc>
            </a:pPr>
            <a:r>
              <a:rPr lang="zh-CN" altLang="en-US" sz="1800" noProof="1"/>
              <a:t>将分离的参数压入用户栈</a:t>
            </a:r>
            <a:endParaRPr lang="en-US" altLang="zh-CN" sz="1800" kern="100" dirty="0">
              <a:solidFill>
                <a:srgbClr val="000000"/>
              </a:solidFill>
              <a:effectLst/>
              <a:latin typeface="微软雅黑" panose="020B0503020204020204" pitchFamily="34" charset="-122"/>
              <a:ea typeface="微软雅黑" panose="020B0503020204020204" pitchFamily="34" charset="-122"/>
            </a:endParaRPr>
          </a:p>
          <a:p>
            <a:pPr>
              <a:lnSpc>
                <a:spcPct val="120000"/>
              </a:lnSpc>
            </a:pPr>
            <a:r>
              <a:rPr lang="en-US" altLang="zh-CN" sz="1800" kern="100" dirty="0" err="1">
                <a:solidFill>
                  <a:srgbClr val="000000"/>
                </a:solidFill>
                <a:effectLst/>
                <a:latin typeface="微软雅黑" panose="020B0503020204020204" pitchFamily="34" charset="-122"/>
                <a:ea typeface="微软雅黑" panose="020B0503020204020204" pitchFamily="34" charset="-122"/>
              </a:rPr>
              <a:t>setup_stack</a:t>
            </a:r>
            <a:r>
              <a:rPr lang="zh-CN" altLang="zh-CN" sz="1800" kern="100" dirty="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仅仅实现了页的初始化，没有关于参数传递实现的代码。因此我们需要将用</a:t>
            </a:r>
            <a:r>
              <a:rPr lang="en-US" altLang="zh-CN" sz="1800" kern="100" dirty="0" err="1">
                <a:solidFill>
                  <a:srgbClr val="000000"/>
                </a:solidFill>
                <a:effectLst/>
                <a:latin typeface="微软雅黑" panose="020B0503020204020204" pitchFamily="34" charset="-122"/>
                <a:ea typeface="微软雅黑" panose="020B0503020204020204" pitchFamily="34" charset="-122"/>
              </a:rPr>
              <a:t>strok</a:t>
            </a:r>
            <a:r>
              <a:rPr lang="zh-CN" altLang="zh-CN" sz="1800" kern="100" dirty="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分离出的</a:t>
            </a:r>
            <a:r>
              <a:rPr lang="en-US" altLang="zh-CN" sz="1800" kern="100" dirty="0">
                <a:solidFill>
                  <a:srgbClr val="000000"/>
                </a:solidFill>
                <a:effectLst/>
                <a:latin typeface="微软雅黑" panose="020B0503020204020204" pitchFamily="34" charset="-122"/>
                <a:ea typeface="微软雅黑" panose="020B0503020204020204" pitchFamily="34" charset="-122"/>
              </a:rPr>
              <a:t>filename</a:t>
            </a:r>
            <a:r>
              <a:rPr lang="zh-CN" altLang="zh-CN" sz="1800" kern="100" dirty="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以及</a:t>
            </a:r>
            <a:r>
              <a:rPr lang="en-US" altLang="zh-CN" sz="1800" kern="100" dirty="0" err="1">
                <a:solidFill>
                  <a:srgbClr val="000000"/>
                </a:solidFill>
                <a:effectLst/>
                <a:latin typeface="微软雅黑" panose="020B0503020204020204" pitchFamily="34" charset="-122"/>
                <a:ea typeface="微软雅黑" panose="020B0503020204020204" pitchFamily="34" charset="-122"/>
              </a:rPr>
              <a:t>argv</a:t>
            </a:r>
            <a:r>
              <a:rPr lang="zh-CN" altLang="zh-CN" sz="1800" kern="100" dirty="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传递进去。</a:t>
            </a:r>
            <a:endParaRPr lang="en-US" altLang="zh-CN" sz="1800" kern="100" dirty="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nodePh="1">
                                  <p:stCondLst>
                                    <p:cond delay="0"/>
                                  </p:stCondLst>
                                  <p:endCondLst>
                                    <p:cond evt="begin" delay="0">
                                      <p:tn val="5"/>
                                    </p:cond>
                                  </p:endCondLst>
                                  <p:childTnLst>
                                    <p:set>
                                      <p:cBhvr>
                                        <p:cTn id="6" dur="1" fill="hold">
                                          <p:stCondLst>
                                            <p:cond delay="0"/>
                                          </p:stCondLst>
                                        </p:cTn>
                                        <p:tgtEl>
                                          <p:spTgt spid="30"/>
                                        </p:tgtEl>
                                        <p:attrNameLst>
                                          <p:attrName>style.visibility</p:attrName>
                                        </p:attrNameLst>
                                      </p:cBhvr>
                                      <p:to>
                                        <p:strVal val="visible"/>
                                      </p:to>
                                    </p:set>
                                    <p:animEffect transition="in" filter="barn(outVertical)">
                                      <p:cBhvr>
                                        <p:cTn id="7" dur="75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任意多边形 3"/>
          <p:cNvSpPr/>
          <p:nvPr/>
        </p:nvSpPr>
        <p:spPr>
          <a:xfrm>
            <a:off x="2751733" y="0"/>
            <a:ext cx="459588" cy="867252"/>
          </a:xfrm>
          <a:custGeom>
            <a:avLst/>
            <a:gdLst>
              <a:gd name="connsiteX0" fmla="*/ 0 w 459588"/>
              <a:gd name="connsiteY0" fmla="*/ 0 h 867252"/>
              <a:gd name="connsiteX1" fmla="*/ 459588 w 459588"/>
              <a:gd name="connsiteY1" fmla="*/ 0 h 867252"/>
              <a:gd name="connsiteX2" fmla="*/ 459588 w 459588"/>
              <a:gd name="connsiteY2" fmla="*/ 560072 h 867252"/>
              <a:gd name="connsiteX3" fmla="*/ 0 w 459588"/>
              <a:gd name="connsiteY3" fmla="*/ 867252 h 867252"/>
            </a:gdLst>
            <a:ahLst/>
            <a:cxnLst>
              <a:cxn ang="0">
                <a:pos x="connsiteX0" y="connsiteY0"/>
              </a:cxn>
              <a:cxn ang="0">
                <a:pos x="connsiteX1" y="connsiteY1"/>
              </a:cxn>
              <a:cxn ang="0">
                <a:pos x="connsiteX2" y="connsiteY2"/>
              </a:cxn>
              <a:cxn ang="0">
                <a:pos x="connsiteX3" y="connsiteY3"/>
              </a:cxn>
            </a:cxnLst>
            <a:rect l="l" t="t" r="r" b="b"/>
            <a:pathLst>
              <a:path w="459588" h="867252">
                <a:moveTo>
                  <a:pt x="0" y="0"/>
                </a:moveTo>
                <a:lnTo>
                  <a:pt x="459588" y="0"/>
                </a:lnTo>
                <a:lnTo>
                  <a:pt x="459588" y="560072"/>
                </a:lnTo>
                <a:lnTo>
                  <a:pt x="0" y="867252"/>
                </a:lnTo>
                <a:close/>
              </a:path>
            </a:pathLst>
          </a:custGeom>
          <a:solidFill>
            <a:srgbClr val="4C4B5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cxnSp>
        <p:nvCxnSpPr>
          <p:cNvPr id="5" name="直接连接符 4"/>
          <p:cNvCxnSpPr/>
          <p:nvPr/>
        </p:nvCxnSpPr>
        <p:spPr>
          <a:xfrm flipV="1">
            <a:off x="3051042" y="0"/>
            <a:ext cx="930115" cy="655980"/>
          </a:xfrm>
          <a:prstGeom prst="line">
            <a:avLst/>
          </a:prstGeom>
          <a:ln w="12700">
            <a:solidFill>
              <a:srgbClr val="4C4B50"/>
            </a:solidFill>
          </a:ln>
          <a:effectLst/>
        </p:spPr>
        <p:style>
          <a:lnRef idx="1">
            <a:schemeClr val="accent1"/>
          </a:lnRef>
          <a:fillRef idx="0">
            <a:schemeClr val="accent1"/>
          </a:fillRef>
          <a:effectRef idx="0">
            <a:schemeClr val="accent1"/>
          </a:effectRef>
          <a:fontRef idx="minor">
            <a:schemeClr val="tx1"/>
          </a:fontRef>
        </p:style>
      </p:cxnSp>
      <p:sp>
        <p:nvSpPr>
          <p:cNvPr id="6" name="任意多边形 5"/>
          <p:cNvSpPr/>
          <p:nvPr/>
        </p:nvSpPr>
        <p:spPr>
          <a:xfrm>
            <a:off x="8995444" y="0"/>
            <a:ext cx="459588" cy="867252"/>
          </a:xfrm>
          <a:custGeom>
            <a:avLst/>
            <a:gdLst>
              <a:gd name="connsiteX0" fmla="*/ 0 w 459588"/>
              <a:gd name="connsiteY0" fmla="*/ 0 h 867252"/>
              <a:gd name="connsiteX1" fmla="*/ 459588 w 459588"/>
              <a:gd name="connsiteY1" fmla="*/ 0 h 867252"/>
              <a:gd name="connsiteX2" fmla="*/ 459588 w 459588"/>
              <a:gd name="connsiteY2" fmla="*/ 560072 h 867252"/>
              <a:gd name="connsiteX3" fmla="*/ 0 w 459588"/>
              <a:gd name="connsiteY3" fmla="*/ 867252 h 867252"/>
            </a:gdLst>
            <a:ahLst/>
            <a:cxnLst>
              <a:cxn ang="0">
                <a:pos x="connsiteX0" y="connsiteY0"/>
              </a:cxn>
              <a:cxn ang="0">
                <a:pos x="connsiteX1" y="connsiteY1"/>
              </a:cxn>
              <a:cxn ang="0">
                <a:pos x="connsiteX2" y="connsiteY2"/>
              </a:cxn>
              <a:cxn ang="0">
                <a:pos x="connsiteX3" y="connsiteY3"/>
              </a:cxn>
            </a:cxnLst>
            <a:rect l="l" t="t" r="r" b="b"/>
            <a:pathLst>
              <a:path w="459588" h="867252">
                <a:moveTo>
                  <a:pt x="0" y="0"/>
                </a:moveTo>
                <a:lnTo>
                  <a:pt x="459588" y="0"/>
                </a:lnTo>
                <a:lnTo>
                  <a:pt x="459588" y="560072"/>
                </a:lnTo>
                <a:lnTo>
                  <a:pt x="0" y="867252"/>
                </a:lnTo>
                <a:close/>
              </a:path>
            </a:pathLst>
          </a:custGeom>
          <a:solidFill>
            <a:srgbClr val="2ABDC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cxnSp>
        <p:nvCxnSpPr>
          <p:cNvPr id="7" name="直接连接符 6"/>
          <p:cNvCxnSpPr/>
          <p:nvPr/>
        </p:nvCxnSpPr>
        <p:spPr>
          <a:xfrm flipV="1">
            <a:off x="9294753" y="-13642"/>
            <a:ext cx="930115" cy="655980"/>
          </a:xfrm>
          <a:prstGeom prst="line">
            <a:avLst/>
          </a:prstGeom>
          <a:ln w="12700">
            <a:solidFill>
              <a:srgbClr val="2ABDC7"/>
            </a:solidFill>
          </a:ln>
          <a:effectLst/>
        </p:spPr>
        <p:style>
          <a:lnRef idx="1">
            <a:schemeClr val="accent1"/>
          </a:lnRef>
          <a:fillRef idx="0">
            <a:schemeClr val="accent1"/>
          </a:fillRef>
          <a:effectRef idx="0">
            <a:schemeClr val="accent1"/>
          </a:effectRef>
          <a:fontRef idx="minor">
            <a:schemeClr val="tx1"/>
          </a:fontRef>
        </p:style>
      </p:cxnSp>
      <p:sp>
        <p:nvSpPr>
          <p:cNvPr id="27" name="文本框 26"/>
          <p:cNvSpPr txBox="1"/>
          <p:nvPr/>
        </p:nvSpPr>
        <p:spPr>
          <a:xfrm>
            <a:off x="4600209" y="433627"/>
            <a:ext cx="2214880" cy="706755"/>
          </a:xfrm>
          <a:prstGeom prst="rect">
            <a:avLst/>
          </a:prstGeom>
          <a:noFill/>
        </p:spPr>
        <p:txBody>
          <a:bodyPr wrap="none" rtlCol="0">
            <a:spAutoFit/>
          </a:bodyPr>
          <a:lstStyle/>
          <a:p>
            <a:r>
              <a:rPr lang="zh-CN" altLang="en-US" sz="4000" dirty="0">
                <a:solidFill>
                  <a:srgbClr val="4C4B50"/>
                </a:solidFill>
                <a:latin typeface="微软雅黑" panose="020B0503020204020204" pitchFamily="34" charset="-122"/>
                <a:ea typeface="微软雅黑" panose="020B0503020204020204" pitchFamily="34" charset="-122"/>
              </a:rPr>
              <a:t>修改方案</a:t>
            </a:r>
            <a:endParaRPr lang="zh-CN" altLang="en-US" sz="4000" dirty="0">
              <a:solidFill>
                <a:srgbClr val="4C4B50"/>
              </a:solidFill>
              <a:latin typeface="微软雅黑" panose="020B0503020204020204" pitchFamily="34" charset="-122"/>
              <a:ea typeface="微软雅黑" panose="020B0503020204020204" pitchFamily="34" charset="-122"/>
            </a:endParaRPr>
          </a:p>
        </p:txBody>
      </p:sp>
      <p:pic>
        <p:nvPicPr>
          <p:cNvPr id="8" name="图片 7" descr="timg"/>
          <p:cNvPicPr>
            <a:picLocks noChangeAspect="1"/>
          </p:cNvPicPr>
          <p:nvPr/>
        </p:nvPicPr>
        <p:blipFill>
          <a:blip r:embed="rId1"/>
          <a:srcRect l="4621" r="7432" b="11069"/>
          <a:stretch>
            <a:fillRect/>
          </a:stretch>
        </p:blipFill>
        <p:spPr>
          <a:xfrm>
            <a:off x="0" y="-13335"/>
            <a:ext cx="1179195" cy="1198880"/>
          </a:xfrm>
          <a:prstGeom prst="rect">
            <a:avLst/>
          </a:prstGeom>
        </p:spPr>
      </p:pic>
      <p:sp>
        <p:nvSpPr>
          <p:cNvPr id="30" name="TextBox 4"/>
          <p:cNvSpPr txBox="1"/>
          <p:nvPr/>
        </p:nvSpPr>
        <p:spPr>
          <a:xfrm>
            <a:off x="2707421" y="6352533"/>
            <a:ext cx="8388580" cy="400110"/>
          </a:xfrm>
          <a:prstGeom prst="rect">
            <a:avLst/>
          </a:prstGeom>
          <a:noFill/>
        </p:spPr>
        <p:txBody>
          <a:bodyPr wrap="square" rtlCol="0">
            <a:spAutoFit/>
          </a:bodyPr>
          <a:lstStyle/>
          <a:p>
            <a:endParaRPr lang="zh-CN" altLang="en-US" sz="20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12" name="图片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48907" y="1479657"/>
            <a:ext cx="4610500" cy="4519052"/>
          </a:xfrm>
          <a:prstGeom prst="rect">
            <a:avLst/>
          </a:prstGeom>
        </p:spPr>
      </p:pic>
      <p:sp>
        <p:nvSpPr>
          <p:cNvPr id="13" name="文本框 12"/>
          <p:cNvSpPr txBox="1"/>
          <p:nvPr/>
        </p:nvSpPr>
        <p:spPr>
          <a:xfrm>
            <a:off x="391826" y="1309798"/>
            <a:ext cx="3951215" cy="923330"/>
          </a:xfrm>
          <a:prstGeom prst="rect">
            <a:avLst/>
          </a:prstGeom>
          <a:noFill/>
        </p:spPr>
        <p:txBody>
          <a:bodyPr wrap="square" rtlCol="0">
            <a:spAutoFit/>
          </a:bodyPr>
          <a:lstStyle/>
          <a:p>
            <a:r>
              <a:rPr lang="zh-CN" altLang="en-US" dirty="0">
                <a:latin typeface="+mn-ea"/>
              </a:rPr>
              <a:t>问题一、</a:t>
            </a:r>
            <a:r>
              <a:rPr lang="zh-CN" altLang="en-US" sz="1800" noProof="1">
                <a:latin typeface="+mn-ea"/>
              </a:rPr>
              <a:t>父线程对子线程没等待</a:t>
            </a:r>
            <a:endParaRPr lang="en-US" altLang="zh-CN" dirty="0">
              <a:latin typeface="+mn-ea"/>
            </a:endParaRPr>
          </a:p>
          <a:p>
            <a:r>
              <a:rPr lang="zh-CN" altLang="en-US" dirty="0">
                <a:latin typeface="+mn-ea"/>
              </a:rPr>
              <a:t>处理方法：等待用户程序执行完，然后回到父线程继续。 </a:t>
            </a:r>
            <a:endParaRPr lang="zh-CN" altLang="en-US" dirty="0">
              <a:latin typeface="+mn-ea"/>
            </a:endParaRPr>
          </a:p>
        </p:txBody>
      </p:sp>
      <p:pic>
        <p:nvPicPr>
          <p:cNvPr id="14" name="图片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6671" y="2675674"/>
            <a:ext cx="3589331" cy="79254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nodePh="1">
                                  <p:stCondLst>
                                    <p:cond delay="0"/>
                                  </p:stCondLst>
                                  <p:endCondLst>
                                    <p:cond evt="begin" delay="0">
                                      <p:tn val="5"/>
                                    </p:cond>
                                  </p:endCondLst>
                                  <p:childTnLst>
                                    <p:set>
                                      <p:cBhvr>
                                        <p:cTn id="6" dur="1" fill="hold">
                                          <p:stCondLst>
                                            <p:cond delay="0"/>
                                          </p:stCondLst>
                                        </p:cTn>
                                        <p:tgtEl>
                                          <p:spTgt spid="30"/>
                                        </p:tgtEl>
                                        <p:attrNameLst>
                                          <p:attrName>style.visibility</p:attrName>
                                        </p:attrNameLst>
                                      </p:cBhvr>
                                      <p:to>
                                        <p:strVal val="visible"/>
                                      </p:to>
                                    </p:set>
                                    <p:animEffect transition="in" filter="barn(outVertical)">
                                      <p:cBhvr>
                                        <p:cTn id="7" dur="75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任意多边形 3"/>
          <p:cNvSpPr/>
          <p:nvPr/>
        </p:nvSpPr>
        <p:spPr>
          <a:xfrm>
            <a:off x="2751733" y="0"/>
            <a:ext cx="459588" cy="867252"/>
          </a:xfrm>
          <a:custGeom>
            <a:avLst/>
            <a:gdLst>
              <a:gd name="connsiteX0" fmla="*/ 0 w 459588"/>
              <a:gd name="connsiteY0" fmla="*/ 0 h 867252"/>
              <a:gd name="connsiteX1" fmla="*/ 459588 w 459588"/>
              <a:gd name="connsiteY1" fmla="*/ 0 h 867252"/>
              <a:gd name="connsiteX2" fmla="*/ 459588 w 459588"/>
              <a:gd name="connsiteY2" fmla="*/ 560072 h 867252"/>
              <a:gd name="connsiteX3" fmla="*/ 0 w 459588"/>
              <a:gd name="connsiteY3" fmla="*/ 867252 h 867252"/>
            </a:gdLst>
            <a:ahLst/>
            <a:cxnLst>
              <a:cxn ang="0">
                <a:pos x="connsiteX0" y="connsiteY0"/>
              </a:cxn>
              <a:cxn ang="0">
                <a:pos x="connsiteX1" y="connsiteY1"/>
              </a:cxn>
              <a:cxn ang="0">
                <a:pos x="connsiteX2" y="connsiteY2"/>
              </a:cxn>
              <a:cxn ang="0">
                <a:pos x="connsiteX3" y="connsiteY3"/>
              </a:cxn>
            </a:cxnLst>
            <a:rect l="l" t="t" r="r" b="b"/>
            <a:pathLst>
              <a:path w="459588" h="867252">
                <a:moveTo>
                  <a:pt x="0" y="0"/>
                </a:moveTo>
                <a:lnTo>
                  <a:pt x="459588" y="0"/>
                </a:lnTo>
                <a:lnTo>
                  <a:pt x="459588" y="560072"/>
                </a:lnTo>
                <a:lnTo>
                  <a:pt x="0" y="867252"/>
                </a:lnTo>
                <a:close/>
              </a:path>
            </a:pathLst>
          </a:custGeom>
          <a:solidFill>
            <a:srgbClr val="4C4B5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cxnSp>
        <p:nvCxnSpPr>
          <p:cNvPr id="5" name="直接连接符 4"/>
          <p:cNvCxnSpPr/>
          <p:nvPr/>
        </p:nvCxnSpPr>
        <p:spPr>
          <a:xfrm flipV="1">
            <a:off x="3051042" y="0"/>
            <a:ext cx="930115" cy="655980"/>
          </a:xfrm>
          <a:prstGeom prst="line">
            <a:avLst/>
          </a:prstGeom>
          <a:ln w="12700">
            <a:solidFill>
              <a:srgbClr val="4C4B50"/>
            </a:solidFill>
          </a:ln>
          <a:effectLst/>
        </p:spPr>
        <p:style>
          <a:lnRef idx="1">
            <a:schemeClr val="accent1"/>
          </a:lnRef>
          <a:fillRef idx="0">
            <a:schemeClr val="accent1"/>
          </a:fillRef>
          <a:effectRef idx="0">
            <a:schemeClr val="accent1"/>
          </a:effectRef>
          <a:fontRef idx="minor">
            <a:schemeClr val="tx1"/>
          </a:fontRef>
        </p:style>
      </p:cxnSp>
      <p:sp>
        <p:nvSpPr>
          <p:cNvPr id="6" name="任意多边形 5"/>
          <p:cNvSpPr/>
          <p:nvPr/>
        </p:nvSpPr>
        <p:spPr>
          <a:xfrm>
            <a:off x="8995444" y="0"/>
            <a:ext cx="459588" cy="867252"/>
          </a:xfrm>
          <a:custGeom>
            <a:avLst/>
            <a:gdLst>
              <a:gd name="connsiteX0" fmla="*/ 0 w 459588"/>
              <a:gd name="connsiteY0" fmla="*/ 0 h 867252"/>
              <a:gd name="connsiteX1" fmla="*/ 459588 w 459588"/>
              <a:gd name="connsiteY1" fmla="*/ 0 h 867252"/>
              <a:gd name="connsiteX2" fmla="*/ 459588 w 459588"/>
              <a:gd name="connsiteY2" fmla="*/ 560072 h 867252"/>
              <a:gd name="connsiteX3" fmla="*/ 0 w 459588"/>
              <a:gd name="connsiteY3" fmla="*/ 867252 h 867252"/>
            </a:gdLst>
            <a:ahLst/>
            <a:cxnLst>
              <a:cxn ang="0">
                <a:pos x="connsiteX0" y="connsiteY0"/>
              </a:cxn>
              <a:cxn ang="0">
                <a:pos x="connsiteX1" y="connsiteY1"/>
              </a:cxn>
              <a:cxn ang="0">
                <a:pos x="connsiteX2" y="connsiteY2"/>
              </a:cxn>
              <a:cxn ang="0">
                <a:pos x="connsiteX3" y="connsiteY3"/>
              </a:cxn>
            </a:cxnLst>
            <a:rect l="l" t="t" r="r" b="b"/>
            <a:pathLst>
              <a:path w="459588" h="867252">
                <a:moveTo>
                  <a:pt x="0" y="0"/>
                </a:moveTo>
                <a:lnTo>
                  <a:pt x="459588" y="0"/>
                </a:lnTo>
                <a:lnTo>
                  <a:pt x="459588" y="560072"/>
                </a:lnTo>
                <a:lnTo>
                  <a:pt x="0" y="867252"/>
                </a:lnTo>
                <a:close/>
              </a:path>
            </a:pathLst>
          </a:custGeom>
          <a:solidFill>
            <a:srgbClr val="2ABDC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cxnSp>
        <p:nvCxnSpPr>
          <p:cNvPr id="7" name="直接连接符 6"/>
          <p:cNvCxnSpPr/>
          <p:nvPr/>
        </p:nvCxnSpPr>
        <p:spPr>
          <a:xfrm flipV="1">
            <a:off x="9294753" y="-13642"/>
            <a:ext cx="930115" cy="655980"/>
          </a:xfrm>
          <a:prstGeom prst="line">
            <a:avLst/>
          </a:prstGeom>
          <a:ln w="12700">
            <a:solidFill>
              <a:srgbClr val="2ABDC7"/>
            </a:solidFill>
          </a:ln>
          <a:effectLst/>
        </p:spPr>
        <p:style>
          <a:lnRef idx="1">
            <a:schemeClr val="accent1"/>
          </a:lnRef>
          <a:fillRef idx="0">
            <a:schemeClr val="accent1"/>
          </a:fillRef>
          <a:effectRef idx="0">
            <a:schemeClr val="accent1"/>
          </a:effectRef>
          <a:fontRef idx="minor">
            <a:schemeClr val="tx1"/>
          </a:fontRef>
        </p:style>
      </p:cxnSp>
      <p:sp>
        <p:nvSpPr>
          <p:cNvPr id="27" name="文本框 26"/>
          <p:cNvSpPr txBox="1"/>
          <p:nvPr/>
        </p:nvSpPr>
        <p:spPr>
          <a:xfrm>
            <a:off x="4600209" y="433627"/>
            <a:ext cx="2214880" cy="706755"/>
          </a:xfrm>
          <a:prstGeom prst="rect">
            <a:avLst/>
          </a:prstGeom>
          <a:noFill/>
        </p:spPr>
        <p:txBody>
          <a:bodyPr wrap="none" rtlCol="0">
            <a:spAutoFit/>
          </a:bodyPr>
          <a:lstStyle/>
          <a:p>
            <a:r>
              <a:rPr lang="zh-CN" altLang="en-US" sz="4000" dirty="0">
                <a:solidFill>
                  <a:srgbClr val="4C4B50"/>
                </a:solidFill>
                <a:latin typeface="微软雅黑" panose="020B0503020204020204" pitchFamily="34" charset="-122"/>
                <a:ea typeface="微软雅黑" panose="020B0503020204020204" pitchFamily="34" charset="-122"/>
              </a:rPr>
              <a:t>修改方案</a:t>
            </a:r>
            <a:endParaRPr lang="zh-CN" altLang="en-US" sz="4000" dirty="0">
              <a:solidFill>
                <a:srgbClr val="4C4B50"/>
              </a:solidFill>
              <a:latin typeface="微软雅黑" panose="020B0503020204020204" pitchFamily="34" charset="-122"/>
              <a:ea typeface="微软雅黑" panose="020B0503020204020204" pitchFamily="34" charset="-122"/>
            </a:endParaRPr>
          </a:p>
        </p:txBody>
      </p:sp>
      <p:pic>
        <p:nvPicPr>
          <p:cNvPr id="8" name="图片 7" descr="timg"/>
          <p:cNvPicPr>
            <a:picLocks noChangeAspect="1"/>
          </p:cNvPicPr>
          <p:nvPr/>
        </p:nvPicPr>
        <p:blipFill>
          <a:blip r:embed="rId1"/>
          <a:srcRect l="4621" r="7432" b="11069"/>
          <a:stretch>
            <a:fillRect/>
          </a:stretch>
        </p:blipFill>
        <p:spPr>
          <a:xfrm>
            <a:off x="0" y="-13335"/>
            <a:ext cx="1179195" cy="1198880"/>
          </a:xfrm>
          <a:prstGeom prst="rect">
            <a:avLst/>
          </a:prstGeom>
        </p:spPr>
      </p:pic>
      <p:sp>
        <p:nvSpPr>
          <p:cNvPr id="30" name="TextBox 4"/>
          <p:cNvSpPr txBox="1"/>
          <p:nvPr/>
        </p:nvSpPr>
        <p:spPr>
          <a:xfrm>
            <a:off x="2707421" y="6352533"/>
            <a:ext cx="8388580" cy="400110"/>
          </a:xfrm>
          <a:prstGeom prst="rect">
            <a:avLst/>
          </a:prstGeom>
          <a:noFill/>
        </p:spPr>
        <p:txBody>
          <a:bodyPr wrap="square" rtlCol="0">
            <a:spAutoFit/>
          </a:bodyPr>
          <a:lstStyle/>
          <a:p>
            <a:endParaRPr lang="zh-CN" altLang="en-US" sz="20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11" name="图片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9207" y="3004374"/>
            <a:ext cx="3924640" cy="2476715"/>
          </a:xfrm>
          <a:prstGeom prst="rect">
            <a:avLst/>
          </a:prstGeom>
        </p:spPr>
      </p:pic>
      <p:pic>
        <p:nvPicPr>
          <p:cNvPr id="12" name="图片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05575" y="1185545"/>
            <a:ext cx="4168501" cy="2804403"/>
          </a:xfrm>
          <a:prstGeom prst="rect">
            <a:avLst/>
          </a:prstGeom>
        </p:spPr>
      </p:pic>
      <p:sp>
        <p:nvSpPr>
          <p:cNvPr id="13" name="文本框 12"/>
          <p:cNvSpPr txBox="1"/>
          <p:nvPr/>
        </p:nvSpPr>
        <p:spPr>
          <a:xfrm>
            <a:off x="1019207" y="1362614"/>
            <a:ext cx="3797171" cy="923330"/>
          </a:xfrm>
          <a:prstGeom prst="rect">
            <a:avLst/>
          </a:prstGeom>
          <a:noFill/>
        </p:spPr>
        <p:txBody>
          <a:bodyPr wrap="square" rtlCol="0">
            <a:spAutoFit/>
          </a:bodyPr>
          <a:lstStyle/>
          <a:p>
            <a:r>
              <a:rPr lang="zh-CN" altLang="en-US" dirty="0"/>
              <a:t>问题二、</a:t>
            </a:r>
            <a:r>
              <a:rPr lang="zh-CN" altLang="en-US" sz="1800" noProof="1"/>
              <a:t>参数需要分离</a:t>
            </a:r>
            <a:endParaRPr lang="en-US" altLang="zh-CN" dirty="0"/>
          </a:p>
          <a:p>
            <a:r>
              <a:rPr lang="zh-CN" altLang="en-US" dirty="0"/>
              <a:t>实现方法：</a:t>
            </a:r>
            <a:r>
              <a:rPr lang="en-US" altLang="zh-CN" dirty="0"/>
              <a:t>Pintos </a:t>
            </a:r>
            <a:r>
              <a:rPr lang="zh-CN" altLang="en-US" dirty="0"/>
              <a:t>提供了串的分离函数 </a:t>
            </a:r>
            <a:r>
              <a:rPr lang="en-US" altLang="zh-CN" dirty="0" err="1"/>
              <a:t>strtok_r</a:t>
            </a:r>
            <a:r>
              <a:rPr lang="zh-CN" altLang="en-US" dirty="0"/>
              <a:t>，可以直接调用。</a:t>
            </a:r>
            <a:endParaRPr lang="zh-CN" altLang="en-US" dirty="0"/>
          </a:p>
        </p:txBody>
      </p:sp>
      <p:pic>
        <p:nvPicPr>
          <p:cNvPr id="14" name="图片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05575" y="4425720"/>
            <a:ext cx="3657917" cy="165368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nodePh="1">
                                  <p:stCondLst>
                                    <p:cond delay="0"/>
                                  </p:stCondLst>
                                  <p:endCondLst>
                                    <p:cond evt="begin" delay="0">
                                      <p:tn val="5"/>
                                    </p:cond>
                                  </p:endCondLst>
                                  <p:childTnLst>
                                    <p:set>
                                      <p:cBhvr>
                                        <p:cTn id="6" dur="1" fill="hold">
                                          <p:stCondLst>
                                            <p:cond delay="0"/>
                                          </p:stCondLst>
                                        </p:cTn>
                                        <p:tgtEl>
                                          <p:spTgt spid="30"/>
                                        </p:tgtEl>
                                        <p:attrNameLst>
                                          <p:attrName>style.visibility</p:attrName>
                                        </p:attrNameLst>
                                      </p:cBhvr>
                                      <p:to>
                                        <p:strVal val="visible"/>
                                      </p:to>
                                    </p:set>
                                    <p:animEffect transition="in" filter="barn(outVertical)">
                                      <p:cBhvr>
                                        <p:cTn id="7" dur="75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任意多边形 3"/>
          <p:cNvSpPr/>
          <p:nvPr/>
        </p:nvSpPr>
        <p:spPr>
          <a:xfrm>
            <a:off x="2751733" y="0"/>
            <a:ext cx="459588" cy="867252"/>
          </a:xfrm>
          <a:custGeom>
            <a:avLst/>
            <a:gdLst>
              <a:gd name="connsiteX0" fmla="*/ 0 w 459588"/>
              <a:gd name="connsiteY0" fmla="*/ 0 h 867252"/>
              <a:gd name="connsiteX1" fmla="*/ 459588 w 459588"/>
              <a:gd name="connsiteY1" fmla="*/ 0 h 867252"/>
              <a:gd name="connsiteX2" fmla="*/ 459588 w 459588"/>
              <a:gd name="connsiteY2" fmla="*/ 560072 h 867252"/>
              <a:gd name="connsiteX3" fmla="*/ 0 w 459588"/>
              <a:gd name="connsiteY3" fmla="*/ 867252 h 867252"/>
            </a:gdLst>
            <a:ahLst/>
            <a:cxnLst>
              <a:cxn ang="0">
                <a:pos x="connsiteX0" y="connsiteY0"/>
              </a:cxn>
              <a:cxn ang="0">
                <a:pos x="connsiteX1" y="connsiteY1"/>
              </a:cxn>
              <a:cxn ang="0">
                <a:pos x="connsiteX2" y="connsiteY2"/>
              </a:cxn>
              <a:cxn ang="0">
                <a:pos x="connsiteX3" y="connsiteY3"/>
              </a:cxn>
            </a:cxnLst>
            <a:rect l="l" t="t" r="r" b="b"/>
            <a:pathLst>
              <a:path w="459588" h="867252">
                <a:moveTo>
                  <a:pt x="0" y="0"/>
                </a:moveTo>
                <a:lnTo>
                  <a:pt x="459588" y="0"/>
                </a:lnTo>
                <a:lnTo>
                  <a:pt x="459588" y="560072"/>
                </a:lnTo>
                <a:lnTo>
                  <a:pt x="0" y="867252"/>
                </a:lnTo>
                <a:close/>
              </a:path>
            </a:pathLst>
          </a:custGeom>
          <a:solidFill>
            <a:srgbClr val="4C4B5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cxnSp>
        <p:nvCxnSpPr>
          <p:cNvPr id="5" name="直接连接符 4"/>
          <p:cNvCxnSpPr/>
          <p:nvPr/>
        </p:nvCxnSpPr>
        <p:spPr>
          <a:xfrm flipV="1">
            <a:off x="3051042" y="0"/>
            <a:ext cx="930115" cy="655980"/>
          </a:xfrm>
          <a:prstGeom prst="line">
            <a:avLst/>
          </a:prstGeom>
          <a:ln w="12700">
            <a:solidFill>
              <a:srgbClr val="4C4B50"/>
            </a:solidFill>
          </a:ln>
          <a:effectLst/>
        </p:spPr>
        <p:style>
          <a:lnRef idx="1">
            <a:schemeClr val="accent1"/>
          </a:lnRef>
          <a:fillRef idx="0">
            <a:schemeClr val="accent1"/>
          </a:fillRef>
          <a:effectRef idx="0">
            <a:schemeClr val="accent1"/>
          </a:effectRef>
          <a:fontRef idx="minor">
            <a:schemeClr val="tx1"/>
          </a:fontRef>
        </p:style>
      </p:cxnSp>
      <p:sp>
        <p:nvSpPr>
          <p:cNvPr id="6" name="任意多边形 5"/>
          <p:cNvSpPr/>
          <p:nvPr/>
        </p:nvSpPr>
        <p:spPr>
          <a:xfrm>
            <a:off x="8995444" y="0"/>
            <a:ext cx="459588" cy="867252"/>
          </a:xfrm>
          <a:custGeom>
            <a:avLst/>
            <a:gdLst>
              <a:gd name="connsiteX0" fmla="*/ 0 w 459588"/>
              <a:gd name="connsiteY0" fmla="*/ 0 h 867252"/>
              <a:gd name="connsiteX1" fmla="*/ 459588 w 459588"/>
              <a:gd name="connsiteY1" fmla="*/ 0 h 867252"/>
              <a:gd name="connsiteX2" fmla="*/ 459588 w 459588"/>
              <a:gd name="connsiteY2" fmla="*/ 560072 h 867252"/>
              <a:gd name="connsiteX3" fmla="*/ 0 w 459588"/>
              <a:gd name="connsiteY3" fmla="*/ 867252 h 867252"/>
            </a:gdLst>
            <a:ahLst/>
            <a:cxnLst>
              <a:cxn ang="0">
                <a:pos x="connsiteX0" y="connsiteY0"/>
              </a:cxn>
              <a:cxn ang="0">
                <a:pos x="connsiteX1" y="connsiteY1"/>
              </a:cxn>
              <a:cxn ang="0">
                <a:pos x="connsiteX2" y="connsiteY2"/>
              </a:cxn>
              <a:cxn ang="0">
                <a:pos x="connsiteX3" y="connsiteY3"/>
              </a:cxn>
            </a:cxnLst>
            <a:rect l="l" t="t" r="r" b="b"/>
            <a:pathLst>
              <a:path w="459588" h="867252">
                <a:moveTo>
                  <a:pt x="0" y="0"/>
                </a:moveTo>
                <a:lnTo>
                  <a:pt x="459588" y="0"/>
                </a:lnTo>
                <a:lnTo>
                  <a:pt x="459588" y="560072"/>
                </a:lnTo>
                <a:lnTo>
                  <a:pt x="0" y="867252"/>
                </a:lnTo>
                <a:close/>
              </a:path>
            </a:pathLst>
          </a:custGeom>
          <a:solidFill>
            <a:srgbClr val="2ABDC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cxnSp>
        <p:nvCxnSpPr>
          <p:cNvPr id="7" name="直接连接符 6"/>
          <p:cNvCxnSpPr/>
          <p:nvPr/>
        </p:nvCxnSpPr>
        <p:spPr>
          <a:xfrm flipV="1">
            <a:off x="9294753" y="-13642"/>
            <a:ext cx="930115" cy="655980"/>
          </a:xfrm>
          <a:prstGeom prst="line">
            <a:avLst/>
          </a:prstGeom>
          <a:ln w="12700">
            <a:solidFill>
              <a:srgbClr val="2ABDC7"/>
            </a:solidFill>
          </a:ln>
          <a:effectLst/>
        </p:spPr>
        <p:style>
          <a:lnRef idx="1">
            <a:schemeClr val="accent1"/>
          </a:lnRef>
          <a:fillRef idx="0">
            <a:schemeClr val="accent1"/>
          </a:fillRef>
          <a:effectRef idx="0">
            <a:schemeClr val="accent1"/>
          </a:effectRef>
          <a:fontRef idx="minor">
            <a:schemeClr val="tx1"/>
          </a:fontRef>
        </p:style>
      </p:cxnSp>
      <p:sp>
        <p:nvSpPr>
          <p:cNvPr id="27" name="文本框 26"/>
          <p:cNvSpPr txBox="1"/>
          <p:nvPr/>
        </p:nvSpPr>
        <p:spPr>
          <a:xfrm>
            <a:off x="4600209" y="433627"/>
            <a:ext cx="2236510" cy="707886"/>
          </a:xfrm>
          <a:prstGeom prst="rect">
            <a:avLst/>
          </a:prstGeom>
          <a:noFill/>
        </p:spPr>
        <p:txBody>
          <a:bodyPr wrap="none" rtlCol="0">
            <a:spAutoFit/>
          </a:bodyPr>
          <a:lstStyle/>
          <a:p>
            <a:r>
              <a:rPr lang="zh-CN" altLang="en-US" sz="4000" dirty="0">
                <a:solidFill>
                  <a:srgbClr val="4C4B50"/>
                </a:solidFill>
                <a:latin typeface="微软雅黑" panose="020B0503020204020204" pitchFamily="34" charset="-122"/>
                <a:ea typeface="微软雅黑" panose="020B0503020204020204" pitchFamily="34" charset="-122"/>
              </a:rPr>
              <a:t>修改方案</a:t>
            </a:r>
            <a:endParaRPr lang="zh-CN" altLang="en-US" sz="4000" dirty="0">
              <a:solidFill>
                <a:srgbClr val="4C4B50"/>
              </a:solidFill>
              <a:latin typeface="微软雅黑" panose="020B0503020204020204" pitchFamily="34" charset="-122"/>
              <a:ea typeface="微软雅黑" panose="020B0503020204020204" pitchFamily="34" charset="-122"/>
            </a:endParaRPr>
          </a:p>
        </p:txBody>
      </p:sp>
      <p:pic>
        <p:nvPicPr>
          <p:cNvPr id="8" name="图片 7" descr="timg"/>
          <p:cNvPicPr>
            <a:picLocks noChangeAspect="1"/>
          </p:cNvPicPr>
          <p:nvPr/>
        </p:nvPicPr>
        <p:blipFill>
          <a:blip r:embed="rId1"/>
          <a:srcRect l="4621" r="7432" b="11069"/>
          <a:stretch>
            <a:fillRect/>
          </a:stretch>
        </p:blipFill>
        <p:spPr>
          <a:xfrm>
            <a:off x="0" y="-13335"/>
            <a:ext cx="1179195" cy="1198880"/>
          </a:xfrm>
          <a:prstGeom prst="rect">
            <a:avLst/>
          </a:prstGeom>
        </p:spPr>
      </p:pic>
      <p:sp>
        <p:nvSpPr>
          <p:cNvPr id="30" name="TextBox 4"/>
          <p:cNvSpPr txBox="1"/>
          <p:nvPr/>
        </p:nvSpPr>
        <p:spPr>
          <a:xfrm>
            <a:off x="2707421" y="6352533"/>
            <a:ext cx="8388580" cy="400110"/>
          </a:xfrm>
          <a:prstGeom prst="rect">
            <a:avLst/>
          </a:prstGeom>
          <a:noFill/>
        </p:spPr>
        <p:txBody>
          <a:bodyPr wrap="square" rtlCol="0">
            <a:spAutoFit/>
          </a:bodyPr>
          <a:lstStyle/>
          <a:p>
            <a:endParaRPr lang="zh-CN" altLang="en-US" sz="20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9" name="矩形 8"/>
          <p:cNvSpPr/>
          <p:nvPr/>
        </p:nvSpPr>
        <p:spPr>
          <a:xfrm>
            <a:off x="648335" y="1393900"/>
            <a:ext cx="4864100" cy="2031325"/>
          </a:xfrm>
          <a:prstGeom prst="rect">
            <a:avLst/>
          </a:prstGeom>
        </p:spPr>
        <p:txBody>
          <a:bodyPr wrap="square">
            <a:spAutoFit/>
          </a:bodyPr>
          <a:lstStyle/>
          <a:p>
            <a:r>
              <a:rPr lang="zh-CN" altLang="en-US" dirty="0"/>
              <a:t>问题三、</a:t>
            </a:r>
            <a:r>
              <a:rPr lang="zh-CN" altLang="en-US" sz="1800" noProof="1"/>
              <a:t>将分离的参数压入用户栈</a:t>
            </a:r>
            <a:endParaRPr lang="en-US" altLang="zh-CN" dirty="0"/>
          </a:p>
          <a:p>
            <a:r>
              <a:rPr lang="zh-CN" altLang="en-US" dirty="0"/>
              <a:t>修改 </a:t>
            </a:r>
            <a:r>
              <a:rPr lang="en-US" altLang="zh-CN" dirty="0" err="1"/>
              <a:t>setup_stack</a:t>
            </a:r>
            <a:r>
              <a:rPr lang="en-US" altLang="zh-CN" dirty="0"/>
              <a:t> </a:t>
            </a:r>
            <a:r>
              <a:rPr lang="zh-CN" altLang="en-US" dirty="0"/>
              <a:t>函数 </a:t>
            </a:r>
            <a:endParaRPr lang="en-US" altLang="zh-CN" dirty="0"/>
          </a:p>
          <a:p>
            <a:r>
              <a:rPr lang="zh-CN" altLang="en-US" dirty="0"/>
              <a:t>同时注意到 </a:t>
            </a:r>
            <a:r>
              <a:rPr lang="en-US" altLang="zh-CN" dirty="0"/>
              <a:t>if_.</a:t>
            </a:r>
            <a:r>
              <a:rPr lang="en-US" altLang="zh-CN" dirty="0" err="1"/>
              <a:t>esp</a:t>
            </a:r>
            <a:r>
              <a:rPr lang="en-US" altLang="zh-CN" dirty="0"/>
              <a:t> </a:t>
            </a:r>
            <a:r>
              <a:rPr lang="zh-CN" altLang="en-US" dirty="0"/>
              <a:t>原来指向 </a:t>
            </a:r>
            <a:r>
              <a:rPr lang="en-US" altLang="zh-CN" dirty="0" err="1"/>
              <a:t>esp</a:t>
            </a:r>
            <a:r>
              <a:rPr lang="en-US" altLang="zh-CN" dirty="0"/>
              <a:t> </a:t>
            </a:r>
            <a:r>
              <a:rPr lang="zh-CN" altLang="en-US" dirty="0"/>
              <a:t>的内核和用户区边界 </a:t>
            </a:r>
            <a:endParaRPr lang="en-US" altLang="zh-CN" dirty="0"/>
          </a:p>
          <a:p>
            <a:r>
              <a:rPr lang="zh-CN" altLang="en-US" dirty="0"/>
              <a:t>因此，为避免内存访问越界（访问到内核区），将 </a:t>
            </a:r>
            <a:r>
              <a:rPr lang="en-US" altLang="zh-CN" dirty="0" err="1"/>
              <a:t>setup_stack</a:t>
            </a:r>
            <a:r>
              <a:rPr lang="en-US" altLang="zh-CN" dirty="0"/>
              <a:t>()</a:t>
            </a:r>
            <a:r>
              <a:rPr lang="zh-CN" altLang="en-US" dirty="0"/>
              <a:t>函数中的 *</a:t>
            </a:r>
            <a:r>
              <a:rPr lang="en-US" altLang="zh-CN" dirty="0" err="1"/>
              <a:t>esp</a:t>
            </a:r>
            <a:r>
              <a:rPr lang="en-US" altLang="zh-CN" dirty="0"/>
              <a:t> = PHYS_BASE </a:t>
            </a:r>
            <a:endParaRPr lang="en-US" altLang="zh-CN" dirty="0"/>
          </a:p>
          <a:p>
            <a:r>
              <a:rPr lang="zh-CN" altLang="en-US" dirty="0"/>
              <a:t>修改成 *</a:t>
            </a:r>
            <a:r>
              <a:rPr lang="en-US" altLang="zh-CN" dirty="0" err="1"/>
              <a:t>esp</a:t>
            </a:r>
            <a:r>
              <a:rPr lang="en-US" altLang="zh-CN" dirty="0"/>
              <a:t> = PHYS_BASE - 12;</a:t>
            </a:r>
            <a:endParaRPr dirty="0"/>
          </a:p>
        </p:txBody>
      </p:sp>
      <p:pic>
        <p:nvPicPr>
          <p:cNvPr id="10" name="图片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84973" y="131968"/>
            <a:ext cx="4046571" cy="667569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nodePh="1">
                                  <p:stCondLst>
                                    <p:cond delay="0"/>
                                  </p:stCondLst>
                                  <p:endCondLst>
                                    <p:cond evt="begin" delay="0">
                                      <p:tn val="5"/>
                                    </p:cond>
                                  </p:endCondLst>
                                  <p:childTnLst>
                                    <p:set>
                                      <p:cBhvr>
                                        <p:cTn id="6" dur="1" fill="hold">
                                          <p:stCondLst>
                                            <p:cond delay="0"/>
                                          </p:stCondLst>
                                        </p:cTn>
                                        <p:tgtEl>
                                          <p:spTgt spid="30"/>
                                        </p:tgtEl>
                                        <p:attrNameLst>
                                          <p:attrName>style.visibility</p:attrName>
                                        </p:attrNameLst>
                                      </p:cBhvr>
                                      <p:to>
                                        <p:strVal val="visible"/>
                                      </p:to>
                                    </p:set>
                                    <p:animEffect transition="in" filter="barn(outVertical)">
                                      <p:cBhvr>
                                        <p:cTn id="7" dur="75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任意多边形 3"/>
          <p:cNvSpPr/>
          <p:nvPr/>
        </p:nvSpPr>
        <p:spPr>
          <a:xfrm>
            <a:off x="2751733" y="0"/>
            <a:ext cx="459588" cy="867252"/>
          </a:xfrm>
          <a:custGeom>
            <a:avLst/>
            <a:gdLst>
              <a:gd name="connsiteX0" fmla="*/ 0 w 459588"/>
              <a:gd name="connsiteY0" fmla="*/ 0 h 867252"/>
              <a:gd name="connsiteX1" fmla="*/ 459588 w 459588"/>
              <a:gd name="connsiteY1" fmla="*/ 0 h 867252"/>
              <a:gd name="connsiteX2" fmla="*/ 459588 w 459588"/>
              <a:gd name="connsiteY2" fmla="*/ 560072 h 867252"/>
              <a:gd name="connsiteX3" fmla="*/ 0 w 459588"/>
              <a:gd name="connsiteY3" fmla="*/ 867252 h 867252"/>
            </a:gdLst>
            <a:ahLst/>
            <a:cxnLst>
              <a:cxn ang="0">
                <a:pos x="connsiteX0" y="connsiteY0"/>
              </a:cxn>
              <a:cxn ang="0">
                <a:pos x="connsiteX1" y="connsiteY1"/>
              </a:cxn>
              <a:cxn ang="0">
                <a:pos x="connsiteX2" y="connsiteY2"/>
              </a:cxn>
              <a:cxn ang="0">
                <a:pos x="connsiteX3" y="connsiteY3"/>
              </a:cxn>
            </a:cxnLst>
            <a:rect l="l" t="t" r="r" b="b"/>
            <a:pathLst>
              <a:path w="459588" h="867252">
                <a:moveTo>
                  <a:pt x="0" y="0"/>
                </a:moveTo>
                <a:lnTo>
                  <a:pt x="459588" y="0"/>
                </a:lnTo>
                <a:lnTo>
                  <a:pt x="459588" y="560072"/>
                </a:lnTo>
                <a:lnTo>
                  <a:pt x="0" y="867252"/>
                </a:lnTo>
                <a:close/>
              </a:path>
            </a:pathLst>
          </a:custGeom>
          <a:solidFill>
            <a:srgbClr val="4C4B5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cxnSp>
        <p:nvCxnSpPr>
          <p:cNvPr id="5" name="直接连接符 4"/>
          <p:cNvCxnSpPr/>
          <p:nvPr/>
        </p:nvCxnSpPr>
        <p:spPr>
          <a:xfrm flipV="1">
            <a:off x="3051042" y="0"/>
            <a:ext cx="930115" cy="655980"/>
          </a:xfrm>
          <a:prstGeom prst="line">
            <a:avLst/>
          </a:prstGeom>
          <a:ln w="12700">
            <a:solidFill>
              <a:srgbClr val="4C4B50"/>
            </a:solidFill>
          </a:ln>
          <a:effectLst/>
        </p:spPr>
        <p:style>
          <a:lnRef idx="1">
            <a:schemeClr val="accent1"/>
          </a:lnRef>
          <a:fillRef idx="0">
            <a:schemeClr val="accent1"/>
          </a:fillRef>
          <a:effectRef idx="0">
            <a:schemeClr val="accent1"/>
          </a:effectRef>
          <a:fontRef idx="minor">
            <a:schemeClr val="tx1"/>
          </a:fontRef>
        </p:style>
      </p:cxnSp>
      <p:sp>
        <p:nvSpPr>
          <p:cNvPr id="6" name="任意多边形 5"/>
          <p:cNvSpPr/>
          <p:nvPr/>
        </p:nvSpPr>
        <p:spPr>
          <a:xfrm>
            <a:off x="8995444" y="0"/>
            <a:ext cx="459588" cy="867252"/>
          </a:xfrm>
          <a:custGeom>
            <a:avLst/>
            <a:gdLst>
              <a:gd name="connsiteX0" fmla="*/ 0 w 459588"/>
              <a:gd name="connsiteY0" fmla="*/ 0 h 867252"/>
              <a:gd name="connsiteX1" fmla="*/ 459588 w 459588"/>
              <a:gd name="connsiteY1" fmla="*/ 0 h 867252"/>
              <a:gd name="connsiteX2" fmla="*/ 459588 w 459588"/>
              <a:gd name="connsiteY2" fmla="*/ 560072 h 867252"/>
              <a:gd name="connsiteX3" fmla="*/ 0 w 459588"/>
              <a:gd name="connsiteY3" fmla="*/ 867252 h 867252"/>
            </a:gdLst>
            <a:ahLst/>
            <a:cxnLst>
              <a:cxn ang="0">
                <a:pos x="connsiteX0" y="connsiteY0"/>
              </a:cxn>
              <a:cxn ang="0">
                <a:pos x="connsiteX1" y="connsiteY1"/>
              </a:cxn>
              <a:cxn ang="0">
                <a:pos x="connsiteX2" y="connsiteY2"/>
              </a:cxn>
              <a:cxn ang="0">
                <a:pos x="connsiteX3" y="connsiteY3"/>
              </a:cxn>
            </a:cxnLst>
            <a:rect l="l" t="t" r="r" b="b"/>
            <a:pathLst>
              <a:path w="459588" h="867252">
                <a:moveTo>
                  <a:pt x="0" y="0"/>
                </a:moveTo>
                <a:lnTo>
                  <a:pt x="459588" y="0"/>
                </a:lnTo>
                <a:lnTo>
                  <a:pt x="459588" y="560072"/>
                </a:lnTo>
                <a:lnTo>
                  <a:pt x="0" y="867252"/>
                </a:lnTo>
                <a:close/>
              </a:path>
            </a:pathLst>
          </a:custGeom>
          <a:solidFill>
            <a:srgbClr val="2ABDC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cxnSp>
        <p:nvCxnSpPr>
          <p:cNvPr id="7" name="直接连接符 6"/>
          <p:cNvCxnSpPr/>
          <p:nvPr/>
        </p:nvCxnSpPr>
        <p:spPr>
          <a:xfrm flipV="1">
            <a:off x="9294753" y="-13642"/>
            <a:ext cx="930115" cy="655980"/>
          </a:xfrm>
          <a:prstGeom prst="line">
            <a:avLst/>
          </a:prstGeom>
          <a:ln w="12700">
            <a:solidFill>
              <a:srgbClr val="2ABDC7"/>
            </a:solidFill>
          </a:ln>
          <a:effectLst/>
        </p:spPr>
        <p:style>
          <a:lnRef idx="1">
            <a:schemeClr val="accent1"/>
          </a:lnRef>
          <a:fillRef idx="0">
            <a:schemeClr val="accent1"/>
          </a:fillRef>
          <a:effectRef idx="0">
            <a:schemeClr val="accent1"/>
          </a:effectRef>
          <a:fontRef idx="minor">
            <a:schemeClr val="tx1"/>
          </a:fontRef>
        </p:style>
      </p:cxnSp>
      <p:sp>
        <p:nvSpPr>
          <p:cNvPr id="27" name="文本框 26"/>
          <p:cNvSpPr txBox="1"/>
          <p:nvPr/>
        </p:nvSpPr>
        <p:spPr>
          <a:xfrm>
            <a:off x="4600209" y="433627"/>
            <a:ext cx="2214880" cy="706755"/>
          </a:xfrm>
          <a:prstGeom prst="rect">
            <a:avLst/>
          </a:prstGeom>
          <a:noFill/>
        </p:spPr>
        <p:txBody>
          <a:bodyPr wrap="none" rtlCol="0">
            <a:spAutoFit/>
          </a:bodyPr>
          <a:lstStyle/>
          <a:p>
            <a:r>
              <a:rPr lang="zh-CN" altLang="en-US" sz="4000" dirty="0">
                <a:solidFill>
                  <a:srgbClr val="4C4B50"/>
                </a:solidFill>
                <a:latin typeface="微软雅黑" panose="020B0503020204020204" pitchFamily="34" charset="-122"/>
                <a:ea typeface="微软雅黑" panose="020B0503020204020204" pitchFamily="34" charset="-122"/>
              </a:rPr>
              <a:t>具体代码</a:t>
            </a:r>
            <a:endParaRPr lang="zh-CN" altLang="en-US" sz="4000" dirty="0">
              <a:solidFill>
                <a:srgbClr val="4C4B50"/>
              </a:solidFill>
              <a:latin typeface="微软雅黑" panose="020B0503020204020204" pitchFamily="34" charset="-122"/>
              <a:ea typeface="微软雅黑" panose="020B0503020204020204" pitchFamily="34" charset="-122"/>
            </a:endParaRPr>
          </a:p>
        </p:txBody>
      </p:sp>
      <p:pic>
        <p:nvPicPr>
          <p:cNvPr id="8" name="图片 7" descr="timg"/>
          <p:cNvPicPr>
            <a:picLocks noChangeAspect="1"/>
          </p:cNvPicPr>
          <p:nvPr/>
        </p:nvPicPr>
        <p:blipFill>
          <a:blip r:embed="rId1"/>
          <a:srcRect l="4621" r="7432" b="11069"/>
          <a:stretch>
            <a:fillRect/>
          </a:stretch>
        </p:blipFill>
        <p:spPr>
          <a:xfrm>
            <a:off x="0" y="-13335"/>
            <a:ext cx="1179195" cy="1198880"/>
          </a:xfrm>
          <a:prstGeom prst="rect">
            <a:avLst/>
          </a:prstGeom>
        </p:spPr>
      </p:pic>
      <p:sp>
        <p:nvSpPr>
          <p:cNvPr id="3" name="Rectangle 4"/>
          <p:cNvSpPr>
            <a:spLocks noChangeArrowheads="1"/>
          </p:cNvSpPr>
          <p:nvPr/>
        </p:nvSpPr>
        <p:spPr bwMode="auto">
          <a:xfrm>
            <a:off x="678426" y="618447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pic>
        <p:nvPicPr>
          <p:cNvPr id="11" name="图片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879" y="1295582"/>
            <a:ext cx="3657917" cy="1653683"/>
          </a:xfrm>
          <a:prstGeom prst="rect">
            <a:avLst/>
          </a:prstGeom>
        </p:spPr>
      </p:pic>
      <p:pic>
        <p:nvPicPr>
          <p:cNvPr id="19" name="图片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46134" y="1329341"/>
            <a:ext cx="4610500" cy="4519052"/>
          </a:xfrm>
          <a:prstGeom prst="rect">
            <a:avLst/>
          </a:prstGeom>
        </p:spPr>
      </p:pic>
      <p:pic>
        <p:nvPicPr>
          <p:cNvPr id="17" name="图片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92322" y="1327658"/>
            <a:ext cx="4168501" cy="2804403"/>
          </a:xfrm>
          <a:prstGeom prst="rect">
            <a:avLst/>
          </a:prstGeom>
        </p:spPr>
      </p:pic>
      <p:pic>
        <p:nvPicPr>
          <p:cNvPr id="21" name="图片 2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00209" y="1373813"/>
            <a:ext cx="4930567" cy="3193057"/>
          </a:xfrm>
          <a:prstGeom prst="rect">
            <a:avLst/>
          </a:prstGeom>
        </p:spPr>
      </p:pic>
      <p:pic>
        <p:nvPicPr>
          <p:cNvPr id="23" name="图片 2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96000" y="1441967"/>
            <a:ext cx="3619814" cy="1287892"/>
          </a:xfrm>
          <a:prstGeom prst="rect">
            <a:avLst/>
          </a:prstGeom>
        </p:spPr>
      </p:pic>
      <p:pic>
        <p:nvPicPr>
          <p:cNvPr id="25" name="图片 2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13562" y="2774331"/>
            <a:ext cx="2789162" cy="845893"/>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任意多边形 3"/>
          <p:cNvSpPr/>
          <p:nvPr/>
        </p:nvSpPr>
        <p:spPr>
          <a:xfrm>
            <a:off x="2751733" y="0"/>
            <a:ext cx="459588" cy="867252"/>
          </a:xfrm>
          <a:custGeom>
            <a:avLst/>
            <a:gdLst>
              <a:gd name="connsiteX0" fmla="*/ 0 w 459588"/>
              <a:gd name="connsiteY0" fmla="*/ 0 h 867252"/>
              <a:gd name="connsiteX1" fmla="*/ 459588 w 459588"/>
              <a:gd name="connsiteY1" fmla="*/ 0 h 867252"/>
              <a:gd name="connsiteX2" fmla="*/ 459588 w 459588"/>
              <a:gd name="connsiteY2" fmla="*/ 560072 h 867252"/>
              <a:gd name="connsiteX3" fmla="*/ 0 w 459588"/>
              <a:gd name="connsiteY3" fmla="*/ 867252 h 867252"/>
            </a:gdLst>
            <a:ahLst/>
            <a:cxnLst>
              <a:cxn ang="0">
                <a:pos x="connsiteX0" y="connsiteY0"/>
              </a:cxn>
              <a:cxn ang="0">
                <a:pos x="connsiteX1" y="connsiteY1"/>
              </a:cxn>
              <a:cxn ang="0">
                <a:pos x="connsiteX2" y="connsiteY2"/>
              </a:cxn>
              <a:cxn ang="0">
                <a:pos x="connsiteX3" y="connsiteY3"/>
              </a:cxn>
            </a:cxnLst>
            <a:rect l="l" t="t" r="r" b="b"/>
            <a:pathLst>
              <a:path w="459588" h="867252">
                <a:moveTo>
                  <a:pt x="0" y="0"/>
                </a:moveTo>
                <a:lnTo>
                  <a:pt x="459588" y="0"/>
                </a:lnTo>
                <a:lnTo>
                  <a:pt x="459588" y="560072"/>
                </a:lnTo>
                <a:lnTo>
                  <a:pt x="0" y="867252"/>
                </a:lnTo>
                <a:close/>
              </a:path>
            </a:pathLst>
          </a:custGeom>
          <a:solidFill>
            <a:srgbClr val="4C4B5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cxnSp>
        <p:nvCxnSpPr>
          <p:cNvPr id="5" name="直接连接符 4"/>
          <p:cNvCxnSpPr/>
          <p:nvPr/>
        </p:nvCxnSpPr>
        <p:spPr>
          <a:xfrm flipV="1">
            <a:off x="3051042" y="0"/>
            <a:ext cx="930115" cy="655980"/>
          </a:xfrm>
          <a:prstGeom prst="line">
            <a:avLst/>
          </a:prstGeom>
          <a:ln w="12700">
            <a:solidFill>
              <a:srgbClr val="4C4B50"/>
            </a:solidFill>
          </a:ln>
          <a:effectLst/>
        </p:spPr>
        <p:style>
          <a:lnRef idx="1">
            <a:schemeClr val="accent1"/>
          </a:lnRef>
          <a:fillRef idx="0">
            <a:schemeClr val="accent1"/>
          </a:fillRef>
          <a:effectRef idx="0">
            <a:schemeClr val="accent1"/>
          </a:effectRef>
          <a:fontRef idx="minor">
            <a:schemeClr val="tx1"/>
          </a:fontRef>
        </p:style>
      </p:cxnSp>
      <p:sp>
        <p:nvSpPr>
          <p:cNvPr id="6" name="任意多边形 5"/>
          <p:cNvSpPr/>
          <p:nvPr/>
        </p:nvSpPr>
        <p:spPr>
          <a:xfrm>
            <a:off x="8995444" y="0"/>
            <a:ext cx="459588" cy="867252"/>
          </a:xfrm>
          <a:custGeom>
            <a:avLst/>
            <a:gdLst>
              <a:gd name="connsiteX0" fmla="*/ 0 w 459588"/>
              <a:gd name="connsiteY0" fmla="*/ 0 h 867252"/>
              <a:gd name="connsiteX1" fmla="*/ 459588 w 459588"/>
              <a:gd name="connsiteY1" fmla="*/ 0 h 867252"/>
              <a:gd name="connsiteX2" fmla="*/ 459588 w 459588"/>
              <a:gd name="connsiteY2" fmla="*/ 560072 h 867252"/>
              <a:gd name="connsiteX3" fmla="*/ 0 w 459588"/>
              <a:gd name="connsiteY3" fmla="*/ 867252 h 867252"/>
            </a:gdLst>
            <a:ahLst/>
            <a:cxnLst>
              <a:cxn ang="0">
                <a:pos x="connsiteX0" y="connsiteY0"/>
              </a:cxn>
              <a:cxn ang="0">
                <a:pos x="connsiteX1" y="connsiteY1"/>
              </a:cxn>
              <a:cxn ang="0">
                <a:pos x="connsiteX2" y="connsiteY2"/>
              </a:cxn>
              <a:cxn ang="0">
                <a:pos x="connsiteX3" y="connsiteY3"/>
              </a:cxn>
            </a:cxnLst>
            <a:rect l="l" t="t" r="r" b="b"/>
            <a:pathLst>
              <a:path w="459588" h="867252">
                <a:moveTo>
                  <a:pt x="0" y="0"/>
                </a:moveTo>
                <a:lnTo>
                  <a:pt x="459588" y="0"/>
                </a:lnTo>
                <a:lnTo>
                  <a:pt x="459588" y="560072"/>
                </a:lnTo>
                <a:lnTo>
                  <a:pt x="0" y="867252"/>
                </a:lnTo>
                <a:close/>
              </a:path>
            </a:pathLst>
          </a:custGeom>
          <a:solidFill>
            <a:srgbClr val="2ABDC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cxnSp>
        <p:nvCxnSpPr>
          <p:cNvPr id="7" name="直接连接符 6"/>
          <p:cNvCxnSpPr/>
          <p:nvPr/>
        </p:nvCxnSpPr>
        <p:spPr>
          <a:xfrm flipV="1">
            <a:off x="9294753" y="-13642"/>
            <a:ext cx="930115" cy="655980"/>
          </a:xfrm>
          <a:prstGeom prst="line">
            <a:avLst/>
          </a:prstGeom>
          <a:ln w="12700">
            <a:solidFill>
              <a:srgbClr val="2ABDC7"/>
            </a:solidFill>
          </a:ln>
          <a:effectLst/>
        </p:spPr>
        <p:style>
          <a:lnRef idx="1">
            <a:schemeClr val="accent1"/>
          </a:lnRef>
          <a:fillRef idx="0">
            <a:schemeClr val="accent1"/>
          </a:fillRef>
          <a:effectRef idx="0">
            <a:schemeClr val="accent1"/>
          </a:effectRef>
          <a:fontRef idx="minor">
            <a:schemeClr val="tx1"/>
          </a:fontRef>
        </p:style>
      </p:cxnSp>
      <p:sp>
        <p:nvSpPr>
          <p:cNvPr id="27" name="文本框 26"/>
          <p:cNvSpPr txBox="1"/>
          <p:nvPr/>
        </p:nvSpPr>
        <p:spPr>
          <a:xfrm>
            <a:off x="4600209" y="433627"/>
            <a:ext cx="2236510" cy="707886"/>
          </a:xfrm>
          <a:prstGeom prst="rect">
            <a:avLst/>
          </a:prstGeom>
          <a:noFill/>
        </p:spPr>
        <p:txBody>
          <a:bodyPr wrap="none" rtlCol="0">
            <a:spAutoFit/>
          </a:bodyPr>
          <a:lstStyle/>
          <a:p>
            <a:r>
              <a:rPr lang="zh-CN" altLang="en-US" sz="4000" dirty="0">
                <a:solidFill>
                  <a:srgbClr val="4C4B50"/>
                </a:solidFill>
                <a:latin typeface="微软雅黑" panose="020B0503020204020204" pitchFamily="34" charset="-122"/>
                <a:ea typeface="微软雅黑" panose="020B0503020204020204" pitchFamily="34" charset="-122"/>
              </a:rPr>
              <a:t>实验结果</a:t>
            </a:r>
            <a:endParaRPr lang="zh-CN" altLang="en-US" sz="4000" dirty="0">
              <a:solidFill>
                <a:srgbClr val="4C4B50"/>
              </a:solidFill>
              <a:latin typeface="微软雅黑" panose="020B0503020204020204" pitchFamily="34" charset="-122"/>
              <a:ea typeface="微软雅黑" panose="020B0503020204020204" pitchFamily="34" charset="-122"/>
            </a:endParaRPr>
          </a:p>
        </p:txBody>
      </p:sp>
      <p:pic>
        <p:nvPicPr>
          <p:cNvPr id="8" name="图片 7" descr="timg"/>
          <p:cNvPicPr>
            <a:picLocks noChangeAspect="1"/>
          </p:cNvPicPr>
          <p:nvPr/>
        </p:nvPicPr>
        <p:blipFill>
          <a:blip r:embed="rId1"/>
          <a:srcRect l="4621" r="7432" b="11069"/>
          <a:stretch>
            <a:fillRect/>
          </a:stretch>
        </p:blipFill>
        <p:spPr>
          <a:xfrm>
            <a:off x="0" y="-13335"/>
            <a:ext cx="1179195" cy="1198880"/>
          </a:xfrm>
          <a:prstGeom prst="rect">
            <a:avLst/>
          </a:prstGeom>
        </p:spPr>
      </p:pic>
      <p:sp>
        <p:nvSpPr>
          <p:cNvPr id="30" name="TextBox 4"/>
          <p:cNvSpPr txBox="1"/>
          <p:nvPr/>
        </p:nvSpPr>
        <p:spPr>
          <a:xfrm>
            <a:off x="2707421" y="6352533"/>
            <a:ext cx="8388580" cy="400110"/>
          </a:xfrm>
          <a:prstGeom prst="rect">
            <a:avLst/>
          </a:prstGeom>
          <a:noFill/>
        </p:spPr>
        <p:txBody>
          <a:bodyPr wrap="square" rtlCol="0">
            <a:spAutoFit/>
          </a:bodyPr>
          <a:lstStyle/>
          <a:p>
            <a:endParaRPr lang="zh-CN" altLang="en-US" sz="20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10" name="图片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16099" y="1577633"/>
            <a:ext cx="3833192" cy="484674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nodePh="1">
                                  <p:stCondLst>
                                    <p:cond delay="0"/>
                                  </p:stCondLst>
                                  <p:endCondLst>
                                    <p:cond evt="begin" delay="0">
                                      <p:tn val="5"/>
                                    </p:cond>
                                  </p:endCondLst>
                                  <p:childTnLst>
                                    <p:set>
                                      <p:cBhvr>
                                        <p:cTn id="6" dur="1" fill="hold">
                                          <p:stCondLst>
                                            <p:cond delay="0"/>
                                          </p:stCondLst>
                                        </p:cTn>
                                        <p:tgtEl>
                                          <p:spTgt spid="30"/>
                                        </p:tgtEl>
                                        <p:attrNameLst>
                                          <p:attrName>style.visibility</p:attrName>
                                        </p:attrNameLst>
                                      </p:cBhvr>
                                      <p:to>
                                        <p:strVal val="visible"/>
                                      </p:to>
                                    </p:set>
                                    <p:animEffect transition="in" filter="barn(outVertical)">
                                      <p:cBhvr>
                                        <p:cTn id="7" dur="75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等腰三角形 10"/>
          <p:cNvSpPr/>
          <p:nvPr/>
        </p:nvSpPr>
        <p:spPr>
          <a:xfrm rot="10800000" flipV="1">
            <a:off x="291" y="173"/>
            <a:ext cx="6238655" cy="4452017"/>
          </a:xfrm>
          <a:prstGeom prst="triangle">
            <a:avLst/>
          </a:prstGeom>
          <a:blipFill dpi="0" rotWithShape="1">
            <a:blip r:embed="rId1"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6" name="TextBox 48"/>
          <p:cNvSpPr txBox="1"/>
          <p:nvPr/>
        </p:nvSpPr>
        <p:spPr>
          <a:xfrm>
            <a:off x="7361465" y="3489844"/>
            <a:ext cx="3755083" cy="492125"/>
          </a:xfrm>
          <a:prstGeom prst="rect">
            <a:avLst/>
          </a:prstGeom>
          <a:noFill/>
        </p:spPr>
        <p:txBody>
          <a:bodyPr wrap="square" lIns="0" tIns="0" rIns="0" bIns="0" rtlCol="0">
            <a:spAutoFit/>
          </a:bodyPr>
          <a:lstStyle/>
          <a:p>
            <a:pPr>
              <a:buFontTx/>
              <a:buNone/>
            </a:pPr>
            <a:r>
              <a:rPr lang="zh-CN" altLang="en-US" sz="3200" dirty="0">
                <a:solidFill>
                  <a:srgbClr val="4C4B50"/>
                </a:solidFill>
                <a:latin typeface="微软雅黑" panose="020B0503020204020204" pitchFamily="34" charset="-122"/>
                <a:ea typeface="微软雅黑" panose="020B0503020204020204" pitchFamily="34" charset="-122"/>
              </a:rPr>
              <a:t>系统调用</a:t>
            </a:r>
            <a:endParaRPr lang="zh-CN" altLang="en-US" sz="3200" dirty="0">
              <a:solidFill>
                <a:srgbClr val="4C4B50"/>
              </a:solidFill>
              <a:latin typeface="微软雅黑" panose="020B0503020204020204" pitchFamily="34" charset="-122"/>
              <a:ea typeface="微软雅黑" panose="020B0503020204020204" pitchFamily="34" charset="-122"/>
            </a:endParaRPr>
          </a:p>
        </p:txBody>
      </p:sp>
      <p:sp>
        <p:nvSpPr>
          <p:cNvPr id="28" name="矩形 259"/>
          <p:cNvSpPr>
            <a:spLocks noChangeArrowheads="1"/>
          </p:cNvSpPr>
          <p:nvPr/>
        </p:nvSpPr>
        <p:spPr bwMode="auto">
          <a:xfrm>
            <a:off x="5159569" y="2686956"/>
            <a:ext cx="2082552" cy="20967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86697" tIns="43348" rIns="86697" bIns="43348">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buNone/>
            </a:pPr>
            <a:r>
              <a:rPr lang="en-US" altLang="zh-CN" sz="13065" cap="all" spc="284" dirty="0">
                <a:solidFill>
                  <a:srgbClr val="2ABDC7"/>
                </a:solidFill>
                <a:latin typeface="Impact" panose="020B0806030902050204" pitchFamily="34" charset="0"/>
                <a:cs typeface="Arial" panose="020B0604020202020204" pitchFamily="34" charset="0"/>
              </a:rPr>
              <a:t>05</a:t>
            </a:r>
            <a:endParaRPr lang="zh-CN" altLang="en-US" sz="13065" cap="all" spc="284" dirty="0">
              <a:solidFill>
                <a:srgbClr val="2ABDC7"/>
              </a:solidFill>
              <a:latin typeface="Impact" panose="020B0806030902050204" pitchFamily="34" charset="0"/>
              <a:cs typeface="Arial" panose="020B0604020202020204" pitchFamily="34" charset="0"/>
            </a:endParaRPr>
          </a:p>
        </p:txBody>
      </p:sp>
      <p:sp>
        <p:nvSpPr>
          <p:cNvPr id="13" name="等腰三角形 12"/>
          <p:cNvSpPr/>
          <p:nvPr/>
        </p:nvSpPr>
        <p:spPr>
          <a:xfrm>
            <a:off x="-37811" y="3737558"/>
            <a:ext cx="4770824" cy="3120444"/>
          </a:xfrm>
          <a:prstGeom prst="triangle">
            <a:avLst/>
          </a:prstGeom>
          <a:solidFill>
            <a:srgbClr val="2ABD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28"/>
                                        </p:tgtEl>
                                        <p:attrNameLst>
                                          <p:attrName>style.visibility</p:attrName>
                                        </p:attrNameLst>
                                      </p:cBhvr>
                                      <p:to>
                                        <p:strVal val="visible"/>
                                      </p:to>
                                    </p:set>
                                    <p:anim calcmode="lin" valueType="num">
                                      <p:cBhvr>
                                        <p:cTn id="7" dur="500" fill="hold"/>
                                        <p:tgtEl>
                                          <p:spTgt spid="28"/>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28"/>
                                        </p:tgtEl>
                                        <p:attrNameLst>
                                          <p:attrName>ppt_y</p:attrName>
                                        </p:attrNameLst>
                                      </p:cBhvr>
                                      <p:tavLst>
                                        <p:tav tm="0">
                                          <p:val>
                                            <p:strVal val="#ppt_y"/>
                                          </p:val>
                                        </p:tav>
                                        <p:tav tm="100000">
                                          <p:val>
                                            <p:strVal val="#ppt_y"/>
                                          </p:val>
                                        </p:tav>
                                      </p:tavLst>
                                    </p:anim>
                                    <p:anim calcmode="lin" valueType="num">
                                      <p:cBhvr>
                                        <p:cTn id="9" dur="500" fill="hold"/>
                                        <p:tgtEl>
                                          <p:spTgt spid="28"/>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28"/>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28"/>
                                        </p:tgtEl>
                                      </p:cBhvr>
                                    </p:animEffect>
                                  </p:childTnLst>
                                </p:cTn>
                              </p:par>
                            </p:childTnLst>
                          </p:cTn>
                        </p:par>
                        <p:par>
                          <p:cTn id="12" fill="hold">
                            <p:stCondLst>
                              <p:cond delay="550"/>
                            </p:stCondLst>
                            <p:childTnLst>
                              <p:par>
                                <p:cTn id="13" presetID="26" presetClass="emph" presetSubtype="0" fill="hold" grpId="1" nodeType="afterEffect">
                                  <p:stCondLst>
                                    <p:cond delay="0"/>
                                  </p:stCondLst>
                                  <p:iterate type="lt">
                                    <p:tmPct val="0"/>
                                  </p:iterate>
                                  <p:childTnLst>
                                    <p:animEffect transition="out" filter="fade">
                                      <p:cBhvr>
                                        <p:cTn id="14" dur="500" tmFilter="0, 0; .2, .5; .8, .5; 1, 0"/>
                                        <p:tgtEl>
                                          <p:spTgt spid="28"/>
                                        </p:tgtEl>
                                      </p:cBhvr>
                                    </p:animEffect>
                                    <p:animScale>
                                      <p:cBhvr>
                                        <p:cTn id="15" dur="250" autoRev="1" fill="hold"/>
                                        <p:tgtEl>
                                          <p:spTgt spid="28"/>
                                        </p:tgtEl>
                                      </p:cBhvr>
                                      <p:by x="105000" y="105000"/>
                                    </p:animScale>
                                  </p:childTnLst>
                                </p:cTn>
                              </p:par>
                            </p:childTnLst>
                          </p:cTn>
                        </p:par>
                        <p:par>
                          <p:cTn id="16" fill="hold">
                            <p:stCondLst>
                              <p:cond delay="1049"/>
                            </p:stCondLst>
                            <p:childTnLst>
                              <p:par>
                                <p:cTn id="17" presetID="22" presetClass="entr" presetSubtype="8" fill="hold" grpId="0" nodeType="afterEffect">
                                  <p:stCondLst>
                                    <p:cond delay="0"/>
                                  </p:stCondLst>
                                  <p:iterate type="lt">
                                    <p:tmPct val="30000"/>
                                  </p:iterate>
                                  <p:childTnLst>
                                    <p:set>
                                      <p:cBhvr>
                                        <p:cTn id="18" dur="1" fill="hold">
                                          <p:stCondLst>
                                            <p:cond delay="0"/>
                                          </p:stCondLst>
                                        </p:cTn>
                                        <p:tgtEl>
                                          <p:spTgt spid="26"/>
                                        </p:tgtEl>
                                        <p:attrNameLst>
                                          <p:attrName>style.visibility</p:attrName>
                                        </p:attrNameLst>
                                      </p:cBhvr>
                                      <p:to>
                                        <p:strVal val="visible"/>
                                      </p:to>
                                    </p:set>
                                    <p:animEffect transition="in" filter="wipe(left)">
                                      <p:cBhvr>
                                        <p:cTn id="19" dur="200"/>
                                        <p:tgtEl>
                                          <p:spTgt spid="26"/>
                                        </p:tgtEl>
                                      </p:cBhvr>
                                    </p:animEffect>
                                  </p:childTnLst>
                                </p:cTn>
                              </p:par>
                              <p:par>
                                <p:cTn id="20" presetID="36" presetClass="emph" presetSubtype="0" fill="hold" grpId="1" nodeType="withEffect">
                                  <p:stCondLst>
                                    <p:cond delay="0"/>
                                  </p:stCondLst>
                                  <p:iterate type="lt">
                                    <p:tmPct val="30000"/>
                                  </p:iterate>
                                  <p:childTnLst>
                                    <p:animScale>
                                      <p:cBhvr>
                                        <p:cTn id="21" dur="50" autoRev="1" fill="hold">
                                          <p:stCondLst>
                                            <p:cond delay="0"/>
                                          </p:stCondLst>
                                        </p:cTn>
                                        <p:tgtEl>
                                          <p:spTgt spid="26"/>
                                        </p:tgtEl>
                                      </p:cBhvr>
                                      <p:to x="80000" y="100000"/>
                                    </p:animScale>
                                    <p:anim by="(#ppt_w*0.10)" calcmode="lin" valueType="num">
                                      <p:cBhvr>
                                        <p:cTn id="22" dur="50" autoRev="1" fill="hold">
                                          <p:stCondLst>
                                            <p:cond delay="0"/>
                                          </p:stCondLst>
                                        </p:cTn>
                                        <p:tgtEl>
                                          <p:spTgt spid="26"/>
                                        </p:tgtEl>
                                        <p:attrNameLst>
                                          <p:attrName>ppt_x</p:attrName>
                                        </p:attrNameLst>
                                      </p:cBhvr>
                                    </p:anim>
                                    <p:anim by="(-#ppt_w*0.10)" calcmode="lin" valueType="num">
                                      <p:cBhvr>
                                        <p:cTn id="23" dur="50" autoRev="1" fill="hold">
                                          <p:stCondLst>
                                            <p:cond delay="0"/>
                                          </p:stCondLst>
                                        </p:cTn>
                                        <p:tgtEl>
                                          <p:spTgt spid="26"/>
                                        </p:tgtEl>
                                        <p:attrNameLst>
                                          <p:attrName>ppt_y</p:attrName>
                                        </p:attrNameLst>
                                      </p:cBhvr>
                                    </p:anim>
                                    <p:animRot by="-480000">
                                      <p:cBhvr>
                                        <p:cTn id="24" dur="50" autoRev="1" fill="hold">
                                          <p:stCondLst>
                                            <p:cond delay="0"/>
                                          </p:stCondLst>
                                        </p:cTn>
                                        <p:tgtEl>
                                          <p:spTgt spid="2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6" grpId="1"/>
      <p:bldP spid="28" grpId="0"/>
      <p:bldP spid="28" grpId="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任意多边形 3"/>
          <p:cNvSpPr/>
          <p:nvPr/>
        </p:nvSpPr>
        <p:spPr>
          <a:xfrm>
            <a:off x="2751733" y="0"/>
            <a:ext cx="459588" cy="867252"/>
          </a:xfrm>
          <a:custGeom>
            <a:avLst/>
            <a:gdLst>
              <a:gd name="connsiteX0" fmla="*/ 0 w 459588"/>
              <a:gd name="connsiteY0" fmla="*/ 0 h 867252"/>
              <a:gd name="connsiteX1" fmla="*/ 459588 w 459588"/>
              <a:gd name="connsiteY1" fmla="*/ 0 h 867252"/>
              <a:gd name="connsiteX2" fmla="*/ 459588 w 459588"/>
              <a:gd name="connsiteY2" fmla="*/ 560072 h 867252"/>
              <a:gd name="connsiteX3" fmla="*/ 0 w 459588"/>
              <a:gd name="connsiteY3" fmla="*/ 867252 h 867252"/>
            </a:gdLst>
            <a:ahLst/>
            <a:cxnLst>
              <a:cxn ang="0">
                <a:pos x="connsiteX0" y="connsiteY0"/>
              </a:cxn>
              <a:cxn ang="0">
                <a:pos x="connsiteX1" y="connsiteY1"/>
              </a:cxn>
              <a:cxn ang="0">
                <a:pos x="connsiteX2" y="connsiteY2"/>
              </a:cxn>
              <a:cxn ang="0">
                <a:pos x="connsiteX3" y="connsiteY3"/>
              </a:cxn>
            </a:cxnLst>
            <a:rect l="l" t="t" r="r" b="b"/>
            <a:pathLst>
              <a:path w="459588" h="867252">
                <a:moveTo>
                  <a:pt x="0" y="0"/>
                </a:moveTo>
                <a:lnTo>
                  <a:pt x="459588" y="0"/>
                </a:lnTo>
                <a:lnTo>
                  <a:pt x="459588" y="560072"/>
                </a:lnTo>
                <a:lnTo>
                  <a:pt x="0" y="867252"/>
                </a:lnTo>
                <a:close/>
              </a:path>
            </a:pathLst>
          </a:custGeom>
          <a:solidFill>
            <a:srgbClr val="4C4B5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cxnSp>
        <p:nvCxnSpPr>
          <p:cNvPr id="5" name="直接连接符 4"/>
          <p:cNvCxnSpPr/>
          <p:nvPr/>
        </p:nvCxnSpPr>
        <p:spPr>
          <a:xfrm flipV="1">
            <a:off x="3051042" y="0"/>
            <a:ext cx="930115" cy="655980"/>
          </a:xfrm>
          <a:prstGeom prst="line">
            <a:avLst/>
          </a:prstGeom>
          <a:ln w="12700">
            <a:solidFill>
              <a:srgbClr val="4C4B50"/>
            </a:solidFill>
          </a:ln>
          <a:effectLst/>
        </p:spPr>
        <p:style>
          <a:lnRef idx="1">
            <a:schemeClr val="accent1"/>
          </a:lnRef>
          <a:fillRef idx="0">
            <a:schemeClr val="accent1"/>
          </a:fillRef>
          <a:effectRef idx="0">
            <a:schemeClr val="accent1"/>
          </a:effectRef>
          <a:fontRef idx="minor">
            <a:schemeClr val="tx1"/>
          </a:fontRef>
        </p:style>
      </p:cxnSp>
      <p:sp>
        <p:nvSpPr>
          <p:cNvPr id="6" name="任意多边形 5"/>
          <p:cNvSpPr/>
          <p:nvPr/>
        </p:nvSpPr>
        <p:spPr>
          <a:xfrm>
            <a:off x="8995444" y="0"/>
            <a:ext cx="459588" cy="867252"/>
          </a:xfrm>
          <a:custGeom>
            <a:avLst/>
            <a:gdLst>
              <a:gd name="connsiteX0" fmla="*/ 0 w 459588"/>
              <a:gd name="connsiteY0" fmla="*/ 0 h 867252"/>
              <a:gd name="connsiteX1" fmla="*/ 459588 w 459588"/>
              <a:gd name="connsiteY1" fmla="*/ 0 h 867252"/>
              <a:gd name="connsiteX2" fmla="*/ 459588 w 459588"/>
              <a:gd name="connsiteY2" fmla="*/ 560072 h 867252"/>
              <a:gd name="connsiteX3" fmla="*/ 0 w 459588"/>
              <a:gd name="connsiteY3" fmla="*/ 867252 h 867252"/>
            </a:gdLst>
            <a:ahLst/>
            <a:cxnLst>
              <a:cxn ang="0">
                <a:pos x="connsiteX0" y="connsiteY0"/>
              </a:cxn>
              <a:cxn ang="0">
                <a:pos x="connsiteX1" y="connsiteY1"/>
              </a:cxn>
              <a:cxn ang="0">
                <a:pos x="connsiteX2" y="connsiteY2"/>
              </a:cxn>
              <a:cxn ang="0">
                <a:pos x="connsiteX3" y="connsiteY3"/>
              </a:cxn>
            </a:cxnLst>
            <a:rect l="l" t="t" r="r" b="b"/>
            <a:pathLst>
              <a:path w="459588" h="867252">
                <a:moveTo>
                  <a:pt x="0" y="0"/>
                </a:moveTo>
                <a:lnTo>
                  <a:pt x="459588" y="0"/>
                </a:lnTo>
                <a:lnTo>
                  <a:pt x="459588" y="560072"/>
                </a:lnTo>
                <a:lnTo>
                  <a:pt x="0" y="867252"/>
                </a:lnTo>
                <a:close/>
              </a:path>
            </a:pathLst>
          </a:custGeom>
          <a:solidFill>
            <a:srgbClr val="2ABDC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cxnSp>
        <p:nvCxnSpPr>
          <p:cNvPr id="7" name="直接连接符 6"/>
          <p:cNvCxnSpPr/>
          <p:nvPr/>
        </p:nvCxnSpPr>
        <p:spPr>
          <a:xfrm flipV="1">
            <a:off x="9294753" y="-13642"/>
            <a:ext cx="930115" cy="655980"/>
          </a:xfrm>
          <a:prstGeom prst="line">
            <a:avLst/>
          </a:prstGeom>
          <a:ln w="12700">
            <a:solidFill>
              <a:srgbClr val="2ABDC7"/>
            </a:solidFill>
          </a:ln>
          <a:effectLst/>
        </p:spPr>
        <p:style>
          <a:lnRef idx="1">
            <a:schemeClr val="accent1"/>
          </a:lnRef>
          <a:fillRef idx="0">
            <a:schemeClr val="accent1"/>
          </a:fillRef>
          <a:effectRef idx="0">
            <a:schemeClr val="accent1"/>
          </a:effectRef>
          <a:fontRef idx="minor">
            <a:schemeClr val="tx1"/>
          </a:fontRef>
        </p:style>
      </p:cxnSp>
      <p:sp>
        <p:nvSpPr>
          <p:cNvPr id="27" name="文本框 26"/>
          <p:cNvSpPr txBox="1"/>
          <p:nvPr/>
        </p:nvSpPr>
        <p:spPr>
          <a:xfrm>
            <a:off x="4600209" y="433627"/>
            <a:ext cx="2214880" cy="706755"/>
          </a:xfrm>
          <a:prstGeom prst="rect">
            <a:avLst/>
          </a:prstGeom>
          <a:noFill/>
        </p:spPr>
        <p:txBody>
          <a:bodyPr wrap="none" rtlCol="0">
            <a:spAutoFit/>
          </a:bodyPr>
          <a:lstStyle/>
          <a:p>
            <a:r>
              <a:rPr lang="zh-CN" altLang="en-US" sz="4000" dirty="0">
                <a:solidFill>
                  <a:srgbClr val="4C4B50"/>
                </a:solidFill>
                <a:latin typeface="微软雅黑" panose="020B0503020204020204" pitchFamily="34" charset="-122"/>
                <a:ea typeface="微软雅黑" panose="020B0503020204020204" pitchFamily="34" charset="-122"/>
              </a:rPr>
              <a:t>问题分析</a:t>
            </a:r>
            <a:endParaRPr lang="zh-CN" altLang="en-US" sz="4000" dirty="0">
              <a:solidFill>
                <a:srgbClr val="4C4B50"/>
              </a:solidFill>
              <a:latin typeface="微软雅黑" panose="020B0503020204020204" pitchFamily="34" charset="-122"/>
              <a:ea typeface="微软雅黑" panose="020B0503020204020204" pitchFamily="34" charset="-122"/>
            </a:endParaRPr>
          </a:p>
        </p:txBody>
      </p:sp>
      <p:pic>
        <p:nvPicPr>
          <p:cNvPr id="8" name="图片 7" descr="timg"/>
          <p:cNvPicPr>
            <a:picLocks noChangeAspect="1"/>
          </p:cNvPicPr>
          <p:nvPr/>
        </p:nvPicPr>
        <p:blipFill>
          <a:blip r:embed="rId1"/>
          <a:srcRect l="4621" r="7432" b="11069"/>
          <a:stretch>
            <a:fillRect/>
          </a:stretch>
        </p:blipFill>
        <p:spPr>
          <a:xfrm>
            <a:off x="0" y="-13335"/>
            <a:ext cx="1179195" cy="1198880"/>
          </a:xfrm>
          <a:prstGeom prst="rect">
            <a:avLst/>
          </a:prstGeom>
        </p:spPr>
      </p:pic>
      <p:sp>
        <p:nvSpPr>
          <p:cNvPr id="30" name="TextBox 4"/>
          <p:cNvSpPr txBox="1"/>
          <p:nvPr/>
        </p:nvSpPr>
        <p:spPr>
          <a:xfrm>
            <a:off x="2707421" y="6352533"/>
            <a:ext cx="8388580" cy="400110"/>
          </a:xfrm>
          <a:prstGeom prst="rect">
            <a:avLst/>
          </a:prstGeom>
          <a:noFill/>
        </p:spPr>
        <p:txBody>
          <a:bodyPr wrap="square" rtlCol="0">
            <a:spAutoFit/>
          </a:bodyPr>
          <a:lstStyle/>
          <a:p>
            <a:endParaRPr lang="zh-CN" altLang="en-US" sz="20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9" name="矩形 8"/>
          <p:cNvSpPr/>
          <p:nvPr/>
        </p:nvSpPr>
        <p:spPr>
          <a:xfrm>
            <a:off x="898525" y="2105025"/>
            <a:ext cx="4864100" cy="2030095"/>
          </a:xfrm>
          <a:prstGeom prst="rect">
            <a:avLst/>
          </a:prstGeom>
        </p:spPr>
        <p:txBody>
          <a:bodyPr wrap="square">
            <a:spAutoFit/>
          </a:bodyPr>
          <a:lstStyle/>
          <a:p>
            <a:r>
              <a:rPr dirty="0"/>
              <a:t>弹出用户栈参数</a:t>
            </a:r>
            <a:endParaRPr dirty="0"/>
          </a:p>
          <a:p>
            <a:r>
              <a:rPr dirty="0"/>
              <a:t>识别系统调用类型，例如，SYS_CREATE</a:t>
            </a:r>
            <a:endParaRPr dirty="0"/>
          </a:p>
          <a:p>
            <a:r>
              <a:rPr dirty="0"/>
              <a:t>完成系统调用的功能</a:t>
            </a:r>
            <a:endParaRPr dirty="0"/>
          </a:p>
          <a:p>
            <a:endParaRPr dirty="0"/>
          </a:p>
          <a:p>
            <a:r>
              <a:rPr dirty="0"/>
              <a:t>在函数syscall_handler中完成</a:t>
            </a:r>
            <a:r>
              <a:rPr lang="zh-CN" dirty="0"/>
              <a:t>系统调用函数</a:t>
            </a:r>
            <a:endParaRPr dirty="0"/>
          </a:p>
          <a:p>
            <a:r>
              <a:rPr dirty="0"/>
              <a:t>       static void syscall_handler (struct intr_frame *f UNUSED) {   }</a:t>
            </a:r>
            <a:endParaRPr dirty="0"/>
          </a:p>
        </p:txBody>
      </p:sp>
      <p:pic>
        <p:nvPicPr>
          <p:cNvPr id="2" name="图片 1" descr="Z@VBY66LA@TGL4`2%4C)9AE"/>
          <p:cNvPicPr>
            <a:picLocks noChangeAspect="1"/>
          </p:cNvPicPr>
          <p:nvPr/>
        </p:nvPicPr>
        <p:blipFill>
          <a:blip r:embed="rId2"/>
          <a:stretch>
            <a:fillRect/>
          </a:stretch>
        </p:blipFill>
        <p:spPr>
          <a:xfrm>
            <a:off x="5894705" y="1795780"/>
            <a:ext cx="5648960" cy="26479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nodePh="1">
                                  <p:stCondLst>
                                    <p:cond delay="0"/>
                                  </p:stCondLst>
                                  <p:endCondLst>
                                    <p:cond evt="begin" delay="0">
                                      <p:tn val="5"/>
                                    </p:cond>
                                  </p:endCondLst>
                                  <p:childTnLst>
                                    <p:set>
                                      <p:cBhvr>
                                        <p:cTn id="6" dur="1" fill="hold">
                                          <p:stCondLst>
                                            <p:cond delay="0"/>
                                          </p:stCondLst>
                                        </p:cTn>
                                        <p:tgtEl>
                                          <p:spTgt spid="30"/>
                                        </p:tgtEl>
                                        <p:attrNameLst>
                                          <p:attrName>style.visibility</p:attrName>
                                        </p:attrNameLst>
                                      </p:cBhvr>
                                      <p:to>
                                        <p:strVal val="visible"/>
                                      </p:to>
                                    </p:set>
                                    <p:animEffect transition="in" filter="barn(outVertical)">
                                      <p:cBhvr>
                                        <p:cTn id="7" dur="75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任意多边形 3"/>
          <p:cNvSpPr/>
          <p:nvPr/>
        </p:nvSpPr>
        <p:spPr>
          <a:xfrm>
            <a:off x="2751733" y="0"/>
            <a:ext cx="459588" cy="867252"/>
          </a:xfrm>
          <a:custGeom>
            <a:avLst/>
            <a:gdLst>
              <a:gd name="connsiteX0" fmla="*/ 0 w 459588"/>
              <a:gd name="connsiteY0" fmla="*/ 0 h 867252"/>
              <a:gd name="connsiteX1" fmla="*/ 459588 w 459588"/>
              <a:gd name="connsiteY1" fmla="*/ 0 h 867252"/>
              <a:gd name="connsiteX2" fmla="*/ 459588 w 459588"/>
              <a:gd name="connsiteY2" fmla="*/ 560072 h 867252"/>
              <a:gd name="connsiteX3" fmla="*/ 0 w 459588"/>
              <a:gd name="connsiteY3" fmla="*/ 867252 h 867252"/>
            </a:gdLst>
            <a:ahLst/>
            <a:cxnLst>
              <a:cxn ang="0">
                <a:pos x="connsiteX0" y="connsiteY0"/>
              </a:cxn>
              <a:cxn ang="0">
                <a:pos x="connsiteX1" y="connsiteY1"/>
              </a:cxn>
              <a:cxn ang="0">
                <a:pos x="connsiteX2" y="connsiteY2"/>
              </a:cxn>
              <a:cxn ang="0">
                <a:pos x="connsiteX3" y="connsiteY3"/>
              </a:cxn>
            </a:cxnLst>
            <a:rect l="l" t="t" r="r" b="b"/>
            <a:pathLst>
              <a:path w="459588" h="867252">
                <a:moveTo>
                  <a:pt x="0" y="0"/>
                </a:moveTo>
                <a:lnTo>
                  <a:pt x="459588" y="0"/>
                </a:lnTo>
                <a:lnTo>
                  <a:pt x="459588" y="560072"/>
                </a:lnTo>
                <a:lnTo>
                  <a:pt x="0" y="867252"/>
                </a:lnTo>
                <a:close/>
              </a:path>
            </a:pathLst>
          </a:custGeom>
          <a:solidFill>
            <a:srgbClr val="4C4B5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cxnSp>
        <p:nvCxnSpPr>
          <p:cNvPr id="5" name="直接连接符 4"/>
          <p:cNvCxnSpPr/>
          <p:nvPr/>
        </p:nvCxnSpPr>
        <p:spPr>
          <a:xfrm flipV="1">
            <a:off x="3051042" y="0"/>
            <a:ext cx="930115" cy="655980"/>
          </a:xfrm>
          <a:prstGeom prst="line">
            <a:avLst/>
          </a:prstGeom>
          <a:ln w="12700">
            <a:solidFill>
              <a:srgbClr val="4C4B50"/>
            </a:solidFill>
          </a:ln>
          <a:effectLst/>
        </p:spPr>
        <p:style>
          <a:lnRef idx="1">
            <a:schemeClr val="accent1"/>
          </a:lnRef>
          <a:fillRef idx="0">
            <a:schemeClr val="accent1"/>
          </a:fillRef>
          <a:effectRef idx="0">
            <a:schemeClr val="accent1"/>
          </a:effectRef>
          <a:fontRef idx="minor">
            <a:schemeClr val="tx1"/>
          </a:fontRef>
        </p:style>
      </p:cxnSp>
      <p:sp>
        <p:nvSpPr>
          <p:cNvPr id="6" name="任意多边形 5"/>
          <p:cNvSpPr/>
          <p:nvPr/>
        </p:nvSpPr>
        <p:spPr>
          <a:xfrm>
            <a:off x="8995444" y="0"/>
            <a:ext cx="459588" cy="867252"/>
          </a:xfrm>
          <a:custGeom>
            <a:avLst/>
            <a:gdLst>
              <a:gd name="connsiteX0" fmla="*/ 0 w 459588"/>
              <a:gd name="connsiteY0" fmla="*/ 0 h 867252"/>
              <a:gd name="connsiteX1" fmla="*/ 459588 w 459588"/>
              <a:gd name="connsiteY1" fmla="*/ 0 h 867252"/>
              <a:gd name="connsiteX2" fmla="*/ 459588 w 459588"/>
              <a:gd name="connsiteY2" fmla="*/ 560072 h 867252"/>
              <a:gd name="connsiteX3" fmla="*/ 0 w 459588"/>
              <a:gd name="connsiteY3" fmla="*/ 867252 h 867252"/>
            </a:gdLst>
            <a:ahLst/>
            <a:cxnLst>
              <a:cxn ang="0">
                <a:pos x="connsiteX0" y="connsiteY0"/>
              </a:cxn>
              <a:cxn ang="0">
                <a:pos x="connsiteX1" y="connsiteY1"/>
              </a:cxn>
              <a:cxn ang="0">
                <a:pos x="connsiteX2" y="connsiteY2"/>
              </a:cxn>
              <a:cxn ang="0">
                <a:pos x="connsiteX3" y="connsiteY3"/>
              </a:cxn>
            </a:cxnLst>
            <a:rect l="l" t="t" r="r" b="b"/>
            <a:pathLst>
              <a:path w="459588" h="867252">
                <a:moveTo>
                  <a:pt x="0" y="0"/>
                </a:moveTo>
                <a:lnTo>
                  <a:pt x="459588" y="0"/>
                </a:lnTo>
                <a:lnTo>
                  <a:pt x="459588" y="560072"/>
                </a:lnTo>
                <a:lnTo>
                  <a:pt x="0" y="867252"/>
                </a:lnTo>
                <a:close/>
              </a:path>
            </a:pathLst>
          </a:custGeom>
          <a:solidFill>
            <a:srgbClr val="2ABDC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cxnSp>
        <p:nvCxnSpPr>
          <p:cNvPr id="7" name="直接连接符 6"/>
          <p:cNvCxnSpPr/>
          <p:nvPr/>
        </p:nvCxnSpPr>
        <p:spPr>
          <a:xfrm flipV="1">
            <a:off x="9294753" y="-13642"/>
            <a:ext cx="930115" cy="655980"/>
          </a:xfrm>
          <a:prstGeom prst="line">
            <a:avLst/>
          </a:prstGeom>
          <a:ln w="12700">
            <a:solidFill>
              <a:srgbClr val="2ABDC7"/>
            </a:solidFill>
          </a:ln>
          <a:effectLst/>
        </p:spPr>
        <p:style>
          <a:lnRef idx="1">
            <a:schemeClr val="accent1"/>
          </a:lnRef>
          <a:fillRef idx="0">
            <a:schemeClr val="accent1"/>
          </a:fillRef>
          <a:effectRef idx="0">
            <a:schemeClr val="accent1"/>
          </a:effectRef>
          <a:fontRef idx="minor">
            <a:schemeClr val="tx1"/>
          </a:fontRef>
        </p:style>
      </p:cxnSp>
      <p:sp>
        <p:nvSpPr>
          <p:cNvPr id="27" name="文本框 26"/>
          <p:cNvSpPr txBox="1"/>
          <p:nvPr/>
        </p:nvSpPr>
        <p:spPr>
          <a:xfrm>
            <a:off x="4600209" y="433627"/>
            <a:ext cx="2236510" cy="707886"/>
          </a:xfrm>
          <a:prstGeom prst="rect">
            <a:avLst/>
          </a:prstGeom>
          <a:noFill/>
        </p:spPr>
        <p:txBody>
          <a:bodyPr wrap="none" rtlCol="0">
            <a:spAutoFit/>
          </a:bodyPr>
          <a:lstStyle/>
          <a:p>
            <a:r>
              <a:rPr lang="zh-CN" altLang="en-US" sz="4000" dirty="0">
                <a:solidFill>
                  <a:srgbClr val="4C4B50"/>
                </a:solidFill>
                <a:latin typeface="微软雅黑" panose="020B0503020204020204" pitchFamily="34" charset="-122"/>
                <a:ea typeface="微软雅黑" panose="020B0503020204020204" pitchFamily="34" charset="-122"/>
              </a:rPr>
              <a:t>修改方案</a:t>
            </a:r>
            <a:endParaRPr lang="zh-CN" altLang="en-US" sz="4000" dirty="0">
              <a:solidFill>
                <a:srgbClr val="4C4B50"/>
              </a:solidFill>
              <a:latin typeface="微软雅黑" panose="020B0503020204020204" pitchFamily="34" charset="-122"/>
              <a:ea typeface="微软雅黑" panose="020B0503020204020204" pitchFamily="34" charset="-122"/>
            </a:endParaRPr>
          </a:p>
        </p:txBody>
      </p:sp>
      <p:pic>
        <p:nvPicPr>
          <p:cNvPr id="8" name="图片 7" descr="timg"/>
          <p:cNvPicPr>
            <a:picLocks noChangeAspect="1"/>
          </p:cNvPicPr>
          <p:nvPr/>
        </p:nvPicPr>
        <p:blipFill>
          <a:blip r:embed="rId1"/>
          <a:srcRect l="4621" r="7432" b="11069"/>
          <a:stretch>
            <a:fillRect/>
          </a:stretch>
        </p:blipFill>
        <p:spPr>
          <a:xfrm>
            <a:off x="0" y="-13335"/>
            <a:ext cx="1179195" cy="1198880"/>
          </a:xfrm>
          <a:prstGeom prst="rect">
            <a:avLst/>
          </a:prstGeom>
        </p:spPr>
      </p:pic>
      <p:sp>
        <p:nvSpPr>
          <p:cNvPr id="3" name="Rectangle 4"/>
          <p:cNvSpPr>
            <a:spLocks noChangeArrowheads="1"/>
          </p:cNvSpPr>
          <p:nvPr/>
        </p:nvSpPr>
        <p:spPr bwMode="auto">
          <a:xfrm>
            <a:off x="678426" y="618447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9" name="文本框 8"/>
          <p:cNvSpPr txBox="1"/>
          <p:nvPr/>
        </p:nvSpPr>
        <p:spPr>
          <a:xfrm>
            <a:off x="1095375" y="1276985"/>
            <a:ext cx="3956050" cy="645160"/>
          </a:xfrm>
          <a:prstGeom prst="rect">
            <a:avLst/>
          </a:prstGeom>
          <a:noFill/>
        </p:spPr>
        <p:txBody>
          <a:bodyPr wrap="none" rtlCol="0" anchor="t">
            <a:spAutoFit/>
          </a:bodyPr>
          <a:lstStyle/>
          <a:p>
            <a:pPr>
              <a:buNone/>
            </a:pPr>
            <a:r>
              <a:rPr lang="zh-CN" altLang="en-US" dirty="0">
                <a:sym typeface="+mn-ea"/>
              </a:rPr>
              <a:t>方案</a:t>
            </a:r>
            <a:r>
              <a:rPr lang="en-US" altLang="zh-CN" dirty="0">
                <a:sym typeface="+mn-ea"/>
              </a:rPr>
              <a:t>1</a:t>
            </a:r>
            <a:r>
              <a:rPr lang="zh-CN" altLang="en-US" dirty="0">
                <a:sym typeface="+mn-ea"/>
              </a:rPr>
              <a:t>：定义系统调用的函数，完成</a:t>
            </a:r>
            <a:endParaRPr lang="zh-CN" altLang="en-US" dirty="0">
              <a:sym typeface="+mn-ea"/>
            </a:endParaRPr>
          </a:p>
          <a:p>
            <a:pPr>
              <a:buNone/>
            </a:pPr>
            <a:r>
              <a:rPr lang="zh-CN" altLang="en-US" dirty="0">
                <a:sym typeface="+mn-ea"/>
              </a:rPr>
              <a:t>系统调用的功能，并使得</a:t>
            </a:r>
            <a:r>
              <a:rPr lang="en-US" altLang="zh-CN" dirty="0">
                <a:sym typeface="+mn-ea"/>
              </a:rPr>
              <a:t>Pintos</a:t>
            </a:r>
            <a:r>
              <a:rPr lang="zh-CN" altLang="en-US" dirty="0">
                <a:sym typeface="+mn-ea"/>
              </a:rPr>
              <a:t>调用它</a:t>
            </a:r>
            <a:endParaRPr lang="zh-CN" altLang="en-US"/>
          </a:p>
        </p:txBody>
      </p:sp>
      <p:sp>
        <p:nvSpPr>
          <p:cNvPr id="11" name="文本框 10"/>
          <p:cNvSpPr txBox="1"/>
          <p:nvPr/>
        </p:nvSpPr>
        <p:spPr>
          <a:xfrm>
            <a:off x="7058660" y="1276985"/>
            <a:ext cx="3956050" cy="368300"/>
          </a:xfrm>
          <a:prstGeom prst="rect">
            <a:avLst/>
          </a:prstGeom>
          <a:noFill/>
        </p:spPr>
        <p:txBody>
          <a:bodyPr wrap="none" rtlCol="0" anchor="t">
            <a:spAutoFit/>
          </a:bodyPr>
          <a:lstStyle/>
          <a:p>
            <a:r>
              <a:rPr lang="zh-CN" altLang="en-US" dirty="0">
                <a:effectLst/>
                <a:sym typeface="+mn-ea"/>
              </a:rPr>
              <a:t>方案</a:t>
            </a:r>
            <a:r>
              <a:rPr lang="en-US" altLang="zh-CN" dirty="0">
                <a:effectLst/>
                <a:sym typeface="+mn-ea"/>
              </a:rPr>
              <a:t>2</a:t>
            </a:r>
            <a:r>
              <a:rPr lang="zh-CN" altLang="en-US" dirty="0">
                <a:effectLst/>
                <a:sym typeface="+mn-ea"/>
              </a:rPr>
              <a:t>：用分支结构分别实现各个功能</a:t>
            </a:r>
            <a:endParaRPr lang="zh-CN" altLang="en-US"/>
          </a:p>
        </p:txBody>
      </p:sp>
      <p:pic>
        <p:nvPicPr>
          <p:cNvPr id="13" name="图片 12" descr="4SC2)6{%J70)WLK$NMWT9$F"/>
          <p:cNvPicPr>
            <a:picLocks noChangeAspect="1"/>
          </p:cNvPicPr>
          <p:nvPr/>
        </p:nvPicPr>
        <p:blipFill>
          <a:blip r:embed="rId2"/>
          <a:stretch>
            <a:fillRect/>
          </a:stretch>
        </p:blipFill>
        <p:spPr>
          <a:xfrm>
            <a:off x="6927850" y="1715770"/>
            <a:ext cx="4420870" cy="5069840"/>
          </a:xfrm>
          <a:prstGeom prst="rect">
            <a:avLst/>
          </a:prstGeom>
        </p:spPr>
      </p:pic>
      <p:pic>
        <p:nvPicPr>
          <p:cNvPr id="43012" name="Picture 4"/>
          <p:cNvPicPr>
            <a:picLocks noChangeAspect="1"/>
          </p:cNvPicPr>
          <p:nvPr/>
        </p:nvPicPr>
        <p:blipFill>
          <a:blip r:embed="rId3"/>
          <a:stretch>
            <a:fillRect/>
          </a:stretch>
        </p:blipFill>
        <p:spPr>
          <a:xfrm>
            <a:off x="480695" y="2061210"/>
            <a:ext cx="5930265" cy="4794250"/>
          </a:xfrm>
          <a:prstGeom prst="rect">
            <a:avLst/>
          </a:prstGeom>
          <a:noFill/>
          <a:ln w="9525">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任意多边形 3"/>
          <p:cNvSpPr/>
          <p:nvPr/>
        </p:nvSpPr>
        <p:spPr>
          <a:xfrm>
            <a:off x="2751733" y="0"/>
            <a:ext cx="459588" cy="867252"/>
          </a:xfrm>
          <a:custGeom>
            <a:avLst/>
            <a:gdLst>
              <a:gd name="connsiteX0" fmla="*/ 0 w 459588"/>
              <a:gd name="connsiteY0" fmla="*/ 0 h 867252"/>
              <a:gd name="connsiteX1" fmla="*/ 459588 w 459588"/>
              <a:gd name="connsiteY1" fmla="*/ 0 h 867252"/>
              <a:gd name="connsiteX2" fmla="*/ 459588 w 459588"/>
              <a:gd name="connsiteY2" fmla="*/ 560072 h 867252"/>
              <a:gd name="connsiteX3" fmla="*/ 0 w 459588"/>
              <a:gd name="connsiteY3" fmla="*/ 867252 h 867252"/>
            </a:gdLst>
            <a:ahLst/>
            <a:cxnLst>
              <a:cxn ang="0">
                <a:pos x="connsiteX0" y="connsiteY0"/>
              </a:cxn>
              <a:cxn ang="0">
                <a:pos x="connsiteX1" y="connsiteY1"/>
              </a:cxn>
              <a:cxn ang="0">
                <a:pos x="connsiteX2" y="connsiteY2"/>
              </a:cxn>
              <a:cxn ang="0">
                <a:pos x="connsiteX3" y="connsiteY3"/>
              </a:cxn>
            </a:cxnLst>
            <a:rect l="l" t="t" r="r" b="b"/>
            <a:pathLst>
              <a:path w="459588" h="867252">
                <a:moveTo>
                  <a:pt x="0" y="0"/>
                </a:moveTo>
                <a:lnTo>
                  <a:pt x="459588" y="0"/>
                </a:lnTo>
                <a:lnTo>
                  <a:pt x="459588" y="560072"/>
                </a:lnTo>
                <a:lnTo>
                  <a:pt x="0" y="867252"/>
                </a:lnTo>
                <a:close/>
              </a:path>
            </a:pathLst>
          </a:custGeom>
          <a:solidFill>
            <a:srgbClr val="4C4B5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cxnSp>
        <p:nvCxnSpPr>
          <p:cNvPr id="5" name="直接连接符 4"/>
          <p:cNvCxnSpPr/>
          <p:nvPr/>
        </p:nvCxnSpPr>
        <p:spPr>
          <a:xfrm flipV="1">
            <a:off x="3051042" y="0"/>
            <a:ext cx="930115" cy="655980"/>
          </a:xfrm>
          <a:prstGeom prst="line">
            <a:avLst/>
          </a:prstGeom>
          <a:ln w="12700">
            <a:solidFill>
              <a:srgbClr val="4C4B50"/>
            </a:solidFill>
          </a:ln>
          <a:effectLst/>
        </p:spPr>
        <p:style>
          <a:lnRef idx="1">
            <a:schemeClr val="accent1"/>
          </a:lnRef>
          <a:fillRef idx="0">
            <a:schemeClr val="accent1"/>
          </a:fillRef>
          <a:effectRef idx="0">
            <a:schemeClr val="accent1"/>
          </a:effectRef>
          <a:fontRef idx="minor">
            <a:schemeClr val="tx1"/>
          </a:fontRef>
        </p:style>
      </p:cxnSp>
      <p:sp>
        <p:nvSpPr>
          <p:cNvPr id="6" name="任意多边形 5"/>
          <p:cNvSpPr/>
          <p:nvPr/>
        </p:nvSpPr>
        <p:spPr>
          <a:xfrm>
            <a:off x="8995444" y="0"/>
            <a:ext cx="459588" cy="867252"/>
          </a:xfrm>
          <a:custGeom>
            <a:avLst/>
            <a:gdLst>
              <a:gd name="connsiteX0" fmla="*/ 0 w 459588"/>
              <a:gd name="connsiteY0" fmla="*/ 0 h 867252"/>
              <a:gd name="connsiteX1" fmla="*/ 459588 w 459588"/>
              <a:gd name="connsiteY1" fmla="*/ 0 h 867252"/>
              <a:gd name="connsiteX2" fmla="*/ 459588 w 459588"/>
              <a:gd name="connsiteY2" fmla="*/ 560072 h 867252"/>
              <a:gd name="connsiteX3" fmla="*/ 0 w 459588"/>
              <a:gd name="connsiteY3" fmla="*/ 867252 h 867252"/>
            </a:gdLst>
            <a:ahLst/>
            <a:cxnLst>
              <a:cxn ang="0">
                <a:pos x="connsiteX0" y="connsiteY0"/>
              </a:cxn>
              <a:cxn ang="0">
                <a:pos x="connsiteX1" y="connsiteY1"/>
              </a:cxn>
              <a:cxn ang="0">
                <a:pos x="connsiteX2" y="connsiteY2"/>
              </a:cxn>
              <a:cxn ang="0">
                <a:pos x="connsiteX3" y="connsiteY3"/>
              </a:cxn>
            </a:cxnLst>
            <a:rect l="l" t="t" r="r" b="b"/>
            <a:pathLst>
              <a:path w="459588" h="867252">
                <a:moveTo>
                  <a:pt x="0" y="0"/>
                </a:moveTo>
                <a:lnTo>
                  <a:pt x="459588" y="0"/>
                </a:lnTo>
                <a:lnTo>
                  <a:pt x="459588" y="560072"/>
                </a:lnTo>
                <a:lnTo>
                  <a:pt x="0" y="867252"/>
                </a:lnTo>
                <a:close/>
              </a:path>
            </a:pathLst>
          </a:custGeom>
          <a:solidFill>
            <a:srgbClr val="2ABDC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cxnSp>
        <p:nvCxnSpPr>
          <p:cNvPr id="7" name="直接连接符 6"/>
          <p:cNvCxnSpPr/>
          <p:nvPr/>
        </p:nvCxnSpPr>
        <p:spPr>
          <a:xfrm flipV="1">
            <a:off x="9294753" y="-13642"/>
            <a:ext cx="930115" cy="655980"/>
          </a:xfrm>
          <a:prstGeom prst="line">
            <a:avLst/>
          </a:prstGeom>
          <a:ln w="12700">
            <a:solidFill>
              <a:srgbClr val="2ABDC7"/>
            </a:solidFill>
          </a:ln>
          <a:effectLst/>
        </p:spPr>
        <p:style>
          <a:lnRef idx="1">
            <a:schemeClr val="accent1"/>
          </a:lnRef>
          <a:fillRef idx="0">
            <a:schemeClr val="accent1"/>
          </a:fillRef>
          <a:effectRef idx="0">
            <a:schemeClr val="accent1"/>
          </a:effectRef>
          <a:fontRef idx="minor">
            <a:schemeClr val="tx1"/>
          </a:fontRef>
        </p:style>
      </p:cxnSp>
      <p:sp>
        <p:nvSpPr>
          <p:cNvPr id="27" name="文本框 26"/>
          <p:cNvSpPr txBox="1"/>
          <p:nvPr/>
        </p:nvSpPr>
        <p:spPr>
          <a:xfrm>
            <a:off x="4600209" y="433627"/>
            <a:ext cx="2236510" cy="707886"/>
          </a:xfrm>
          <a:prstGeom prst="rect">
            <a:avLst/>
          </a:prstGeom>
          <a:noFill/>
        </p:spPr>
        <p:txBody>
          <a:bodyPr wrap="none" rtlCol="0">
            <a:spAutoFit/>
          </a:bodyPr>
          <a:lstStyle/>
          <a:p>
            <a:r>
              <a:rPr lang="zh-CN" altLang="en-US" sz="4000" dirty="0">
                <a:solidFill>
                  <a:srgbClr val="4C4B50"/>
                </a:solidFill>
                <a:latin typeface="微软雅黑" panose="020B0503020204020204" pitchFamily="34" charset="-122"/>
                <a:ea typeface="微软雅黑" panose="020B0503020204020204" pitchFamily="34" charset="-122"/>
              </a:rPr>
              <a:t>修改方案</a:t>
            </a:r>
            <a:endParaRPr lang="zh-CN" altLang="en-US" sz="4000" dirty="0">
              <a:solidFill>
                <a:srgbClr val="4C4B50"/>
              </a:solidFill>
              <a:latin typeface="微软雅黑" panose="020B0503020204020204" pitchFamily="34" charset="-122"/>
              <a:ea typeface="微软雅黑" panose="020B0503020204020204" pitchFamily="34" charset="-122"/>
            </a:endParaRPr>
          </a:p>
        </p:txBody>
      </p:sp>
      <p:pic>
        <p:nvPicPr>
          <p:cNvPr id="8" name="图片 7" descr="timg"/>
          <p:cNvPicPr>
            <a:picLocks noChangeAspect="1"/>
          </p:cNvPicPr>
          <p:nvPr/>
        </p:nvPicPr>
        <p:blipFill>
          <a:blip r:embed="rId1"/>
          <a:srcRect l="4621" r="7432" b="11069"/>
          <a:stretch>
            <a:fillRect/>
          </a:stretch>
        </p:blipFill>
        <p:spPr>
          <a:xfrm>
            <a:off x="0" y="-13335"/>
            <a:ext cx="1179195" cy="1198880"/>
          </a:xfrm>
          <a:prstGeom prst="rect">
            <a:avLst/>
          </a:prstGeom>
        </p:spPr>
      </p:pic>
      <p:sp>
        <p:nvSpPr>
          <p:cNvPr id="3" name="Rectangle 4"/>
          <p:cNvSpPr>
            <a:spLocks noChangeArrowheads="1"/>
          </p:cNvSpPr>
          <p:nvPr/>
        </p:nvSpPr>
        <p:spPr bwMode="auto">
          <a:xfrm>
            <a:off x="678426" y="618447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 name="文本框 10"/>
          <p:cNvSpPr txBox="1"/>
          <p:nvPr/>
        </p:nvSpPr>
        <p:spPr>
          <a:xfrm>
            <a:off x="1179195" y="1347470"/>
            <a:ext cx="3956050" cy="368300"/>
          </a:xfrm>
          <a:prstGeom prst="rect">
            <a:avLst/>
          </a:prstGeom>
          <a:noFill/>
        </p:spPr>
        <p:txBody>
          <a:bodyPr wrap="none" rtlCol="0" anchor="t">
            <a:spAutoFit/>
          </a:bodyPr>
          <a:lstStyle/>
          <a:p>
            <a:r>
              <a:rPr lang="zh-CN" altLang="en-US" dirty="0">
                <a:effectLst/>
                <a:sym typeface="+mn-ea"/>
              </a:rPr>
              <a:t>方案</a:t>
            </a:r>
            <a:r>
              <a:rPr lang="en-US" altLang="zh-CN" dirty="0">
                <a:effectLst/>
                <a:sym typeface="+mn-ea"/>
              </a:rPr>
              <a:t>2</a:t>
            </a:r>
            <a:r>
              <a:rPr lang="zh-CN" altLang="en-US" dirty="0">
                <a:effectLst/>
                <a:sym typeface="+mn-ea"/>
              </a:rPr>
              <a:t>：用分支结构分别实现各个功能</a:t>
            </a:r>
            <a:endParaRPr lang="zh-CN" altLang="en-US"/>
          </a:p>
        </p:txBody>
      </p:sp>
      <p:pic>
        <p:nvPicPr>
          <p:cNvPr id="13" name="图片 12" descr="4SC2)6{%J70)WLK$NMWT9$F"/>
          <p:cNvPicPr>
            <a:picLocks noChangeAspect="1"/>
          </p:cNvPicPr>
          <p:nvPr/>
        </p:nvPicPr>
        <p:blipFill>
          <a:blip r:embed="rId2"/>
          <a:stretch>
            <a:fillRect/>
          </a:stretch>
        </p:blipFill>
        <p:spPr>
          <a:xfrm>
            <a:off x="1179195" y="1788160"/>
            <a:ext cx="4420870" cy="5069840"/>
          </a:xfrm>
          <a:prstGeom prst="rect">
            <a:avLst/>
          </a:prstGeom>
        </p:spPr>
      </p:pic>
      <p:sp>
        <p:nvSpPr>
          <p:cNvPr id="16" name="文本框 15"/>
          <p:cNvSpPr txBox="1"/>
          <p:nvPr/>
        </p:nvSpPr>
        <p:spPr>
          <a:xfrm>
            <a:off x="6188075" y="1630045"/>
            <a:ext cx="4953635" cy="2861310"/>
          </a:xfrm>
          <a:prstGeom prst="rect">
            <a:avLst/>
          </a:prstGeom>
          <a:noFill/>
        </p:spPr>
        <p:txBody>
          <a:bodyPr wrap="square" rtlCol="0" anchor="t">
            <a:spAutoFit/>
          </a:bodyPr>
          <a:lstStyle/>
          <a:p>
            <a:pPr fontAlgn="auto">
              <a:lnSpc>
                <a:spcPct val="150000"/>
              </a:lnSpc>
            </a:pPr>
            <a:r>
              <a:rPr lang="zh-CN" altLang="en-US" sz="2000"/>
              <a:t>（1）加锁实现互斥，lock_acquire 与 lock_release 实现</a:t>
            </a:r>
            <a:endParaRPr lang="zh-CN" altLang="en-US" sz="2000"/>
          </a:p>
          <a:p>
            <a:pPr fontAlgn="auto">
              <a:lnSpc>
                <a:spcPct val="150000"/>
              </a:lnSpc>
            </a:pPr>
            <a:r>
              <a:rPr lang="zh-CN" altLang="en-US" sz="2000"/>
              <a:t>（2）判断文件指针是否为空，若为空返回 ERROR </a:t>
            </a:r>
            <a:endParaRPr lang="zh-CN" altLang="en-US" sz="2000"/>
          </a:p>
          <a:p>
            <a:pPr fontAlgn="auto">
              <a:lnSpc>
                <a:spcPct val="150000"/>
              </a:lnSpc>
            </a:pPr>
            <a:r>
              <a:rPr lang="zh-CN" altLang="en-US" sz="2000"/>
              <a:t>（3）调用 pintos 已经实现的文件操作函数 </a:t>
            </a:r>
            <a:endParaRPr lang="zh-CN" altLang="en-US" sz="2000"/>
          </a:p>
          <a:p>
            <a:pPr fontAlgn="auto">
              <a:lnSpc>
                <a:spcPct val="150000"/>
              </a:lnSpc>
            </a:pPr>
            <a:r>
              <a:rPr lang="zh-CN" altLang="en-US" sz="2000"/>
              <a:t>（4）返回具体的返回值</a:t>
            </a:r>
            <a:endParaRPr lang="zh-CN" altLang="en-US" sz="20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Box 48"/>
          <p:cNvSpPr txBox="1"/>
          <p:nvPr/>
        </p:nvSpPr>
        <p:spPr>
          <a:xfrm>
            <a:off x="7139523" y="3290623"/>
            <a:ext cx="4805550" cy="492443"/>
          </a:xfrm>
          <a:prstGeom prst="rect">
            <a:avLst/>
          </a:prstGeom>
          <a:noFill/>
        </p:spPr>
        <p:txBody>
          <a:bodyPr wrap="square" lIns="0" tIns="0" rIns="0" bIns="0" rtlCol="0">
            <a:spAutoFit/>
          </a:bodyPr>
          <a:lstStyle/>
          <a:p>
            <a:pPr>
              <a:buFontTx/>
              <a:buNone/>
            </a:pPr>
            <a:r>
              <a:rPr lang="zh-CN" altLang="en-US" sz="3200" dirty="0">
                <a:solidFill>
                  <a:srgbClr val="4C4B50"/>
                </a:solidFill>
                <a:latin typeface="微软雅黑" panose="020B0503020204020204" pitchFamily="34" charset="-122"/>
                <a:ea typeface="微软雅黑" panose="020B0503020204020204" pitchFamily="34" charset="-122"/>
              </a:rPr>
              <a:t>环境配置</a:t>
            </a:r>
            <a:endParaRPr lang="zh-CN" altLang="en-US" sz="3200" dirty="0">
              <a:solidFill>
                <a:srgbClr val="4C4B50"/>
              </a:solidFill>
              <a:latin typeface="微软雅黑" panose="020B0503020204020204" pitchFamily="34" charset="-122"/>
              <a:ea typeface="微软雅黑" panose="020B0503020204020204" pitchFamily="34" charset="-122"/>
            </a:endParaRPr>
          </a:p>
        </p:txBody>
      </p:sp>
      <p:sp>
        <p:nvSpPr>
          <p:cNvPr id="11" name="等腰三角形 10"/>
          <p:cNvSpPr/>
          <p:nvPr/>
        </p:nvSpPr>
        <p:spPr>
          <a:xfrm rot="10800000" flipV="1">
            <a:off x="-37809" y="5253"/>
            <a:ext cx="6238655" cy="4452017"/>
          </a:xfrm>
          <a:prstGeom prst="triangle">
            <a:avLst/>
          </a:prstGeom>
          <a:blipFill dpi="0" rotWithShape="1">
            <a:blip r:embed="rId1"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3" name="等腰三角形 12"/>
          <p:cNvSpPr/>
          <p:nvPr/>
        </p:nvSpPr>
        <p:spPr>
          <a:xfrm>
            <a:off x="-37811" y="3737558"/>
            <a:ext cx="4770824" cy="3120444"/>
          </a:xfrm>
          <a:prstGeom prst="triangle">
            <a:avLst/>
          </a:prstGeom>
          <a:solidFill>
            <a:srgbClr val="2ABD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8" name="矩形 259"/>
          <p:cNvSpPr>
            <a:spLocks noChangeArrowheads="1"/>
          </p:cNvSpPr>
          <p:nvPr/>
        </p:nvSpPr>
        <p:spPr bwMode="auto">
          <a:xfrm>
            <a:off x="5159569" y="2686956"/>
            <a:ext cx="2082552" cy="2098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86697" tIns="43348" rIns="86697" bIns="43348">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buNone/>
            </a:pPr>
            <a:r>
              <a:rPr lang="en-US" altLang="zh-CN" sz="13065" cap="all" spc="284" dirty="0">
                <a:solidFill>
                  <a:srgbClr val="2ABDC7"/>
                </a:solidFill>
                <a:latin typeface="Impact" panose="020B0806030902050204" pitchFamily="34" charset="0"/>
                <a:cs typeface="Arial" panose="020B0604020202020204" pitchFamily="34" charset="0"/>
              </a:rPr>
              <a:t>01</a:t>
            </a:r>
            <a:endParaRPr lang="zh-CN" altLang="en-US" sz="13065" cap="all" spc="284" dirty="0">
              <a:solidFill>
                <a:srgbClr val="2ABDC7"/>
              </a:solidFill>
              <a:latin typeface="Impact" panose="020B0806030902050204" pitchFamily="34" charset="0"/>
              <a:cs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28"/>
                                        </p:tgtEl>
                                        <p:attrNameLst>
                                          <p:attrName>style.visibility</p:attrName>
                                        </p:attrNameLst>
                                      </p:cBhvr>
                                      <p:to>
                                        <p:strVal val="visible"/>
                                      </p:to>
                                    </p:set>
                                    <p:anim calcmode="lin" valueType="num">
                                      <p:cBhvr>
                                        <p:cTn id="7" dur="500" fill="hold"/>
                                        <p:tgtEl>
                                          <p:spTgt spid="28"/>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28"/>
                                        </p:tgtEl>
                                        <p:attrNameLst>
                                          <p:attrName>ppt_y</p:attrName>
                                        </p:attrNameLst>
                                      </p:cBhvr>
                                      <p:tavLst>
                                        <p:tav tm="0">
                                          <p:val>
                                            <p:strVal val="#ppt_y"/>
                                          </p:val>
                                        </p:tav>
                                        <p:tav tm="100000">
                                          <p:val>
                                            <p:strVal val="#ppt_y"/>
                                          </p:val>
                                        </p:tav>
                                      </p:tavLst>
                                    </p:anim>
                                    <p:anim calcmode="lin" valueType="num">
                                      <p:cBhvr>
                                        <p:cTn id="9" dur="500" fill="hold"/>
                                        <p:tgtEl>
                                          <p:spTgt spid="28"/>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28"/>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28"/>
                                        </p:tgtEl>
                                      </p:cBhvr>
                                    </p:animEffect>
                                  </p:childTnLst>
                                </p:cTn>
                              </p:par>
                            </p:childTnLst>
                          </p:cTn>
                        </p:par>
                        <p:par>
                          <p:cTn id="12" fill="hold">
                            <p:stCondLst>
                              <p:cond delay="550"/>
                            </p:stCondLst>
                            <p:childTnLst>
                              <p:par>
                                <p:cTn id="13" presetID="26" presetClass="emph" presetSubtype="0" fill="hold" grpId="1" nodeType="afterEffect">
                                  <p:stCondLst>
                                    <p:cond delay="0"/>
                                  </p:stCondLst>
                                  <p:iterate type="lt">
                                    <p:tmPct val="0"/>
                                  </p:iterate>
                                  <p:childTnLst>
                                    <p:animEffect transition="out" filter="fade">
                                      <p:cBhvr>
                                        <p:cTn id="14" dur="500" tmFilter="0, 0; .2, .5; .8, .5; 1, 0"/>
                                        <p:tgtEl>
                                          <p:spTgt spid="28"/>
                                        </p:tgtEl>
                                      </p:cBhvr>
                                    </p:animEffect>
                                    <p:animScale>
                                      <p:cBhvr>
                                        <p:cTn id="15" dur="250" autoRev="1" fill="hold"/>
                                        <p:tgtEl>
                                          <p:spTgt spid="28"/>
                                        </p:tgtEl>
                                      </p:cBhvr>
                                      <p:by x="105000" y="105000"/>
                                    </p:animScale>
                                  </p:childTnLst>
                                </p:cTn>
                              </p:par>
                            </p:childTnLst>
                          </p:cTn>
                        </p:par>
                        <p:par>
                          <p:cTn id="16" fill="hold">
                            <p:stCondLst>
                              <p:cond delay="1049"/>
                            </p:stCondLst>
                            <p:childTnLst>
                              <p:par>
                                <p:cTn id="17" presetID="22" presetClass="entr" presetSubtype="8" fill="hold" grpId="0" nodeType="afterEffect">
                                  <p:stCondLst>
                                    <p:cond delay="0"/>
                                  </p:stCondLst>
                                  <p:iterate type="lt">
                                    <p:tmPct val="30000"/>
                                  </p:iterate>
                                  <p:childTnLst>
                                    <p:set>
                                      <p:cBhvr>
                                        <p:cTn id="18" dur="1" fill="hold">
                                          <p:stCondLst>
                                            <p:cond delay="0"/>
                                          </p:stCondLst>
                                        </p:cTn>
                                        <p:tgtEl>
                                          <p:spTgt spid="26"/>
                                        </p:tgtEl>
                                        <p:attrNameLst>
                                          <p:attrName>style.visibility</p:attrName>
                                        </p:attrNameLst>
                                      </p:cBhvr>
                                      <p:to>
                                        <p:strVal val="visible"/>
                                      </p:to>
                                    </p:set>
                                    <p:animEffect transition="in" filter="wipe(left)">
                                      <p:cBhvr>
                                        <p:cTn id="19" dur="200"/>
                                        <p:tgtEl>
                                          <p:spTgt spid="26"/>
                                        </p:tgtEl>
                                      </p:cBhvr>
                                    </p:animEffect>
                                  </p:childTnLst>
                                </p:cTn>
                              </p:par>
                              <p:par>
                                <p:cTn id="20" presetID="36" presetClass="emph" presetSubtype="0" fill="hold" grpId="1" nodeType="withEffect">
                                  <p:stCondLst>
                                    <p:cond delay="0"/>
                                  </p:stCondLst>
                                  <p:iterate type="lt">
                                    <p:tmPct val="30000"/>
                                  </p:iterate>
                                  <p:childTnLst>
                                    <p:animScale>
                                      <p:cBhvr>
                                        <p:cTn id="21" dur="50" autoRev="1" fill="hold">
                                          <p:stCondLst>
                                            <p:cond delay="0"/>
                                          </p:stCondLst>
                                        </p:cTn>
                                        <p:tgtEl>
                                          <p:spTgt spid="26"/>
                                        </p:tgtEl>
                                      </p:cBhvr>
                                      <p:to x="80000" y="100000"/>
                                    </p:animScale>
                                    <p:anim by="(#ppt_w*0.10)" calcmode="lin" valueType="num">
                                      <p:cBhvr>
                                        <p:cTn id="22" dur="50" autoRev="1" fill="hold">
                                          <p:stCondLst>
                                            <p:cond delay="0"/>
                                          </p:stCondLst>
                                        </p:cTn>
                                        <p:tgtEl>
                                          <p:spTgt spid="26"/>
                                        </p:tgtEl>
                                        <p:attrNameLst>
                                          <p:attrName>ppt_x</p:attrName>
                                        </p:attrNameLst>
                                      </p:cBhvr>
                                    </p:anim>
                                    <p:anim by="(-#ppt_w*0.10)" calcmode="lin" valueType="num">
                                      <p:cBhvr>
                                        <p:cTn id="23" dur="50" autoRev="1" fill="hold">
                                          <p:stCondLst>
                                            <p:cond delay="0"/>
                                          </p:stCondLst>
                                        </p:cTn>
                                        <p:tgtEl>
                                          <p:spTgt spid="26"/>
                                        </p:tgtEl>
                                        <p:attrNameLst>
                                          <p:attrName>ppt_y</p:attrName>
                                        </p:attrNameLst>
                                      </p:cBhvr>
                                    </p:anim>
                                    <p:animRot by="-480000">
                                      <p:cBhvr>
                                        <p:cTn id="24" dur="50" autoRev="1" fill="hold">
                                          <p:stCondLst>
                                            <p:cond delay="0"/>
                                          </p:stCondLst>
                                        </p:cTn>
                                        <p:tgtEl>
                                          <p:spTgt spid="2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6" grpId="1"/>
      <p:bldP spid="28" grpId="0"/>
      <p:bldP spid="28" grpId="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任意多边形 3"/>
          <p:cNvSpPr/>
          <p:nvPr/>
        </p:nvSpPr>
        <p:spPr>
          <a:xfrm>
            <a:off x="2751733" y="0"/>
            <a:ext cx="459588" cy="867252"/>
          </a:xfrm>
          <a:custGeom>
            <a:avLst/>
            <a:gdLst>
              <a:gd name="connsiteX0" fmla="*/ 0 w 459588"/>
              <a:gd name="connsiteY0" fmla="*/ 0 h 867252"/>
              <a:gd name="connsiteX1" fmla="*/ 459588 w 459588"/>
              <a:gd name="connsiteY1" fmla="*/ 0 h 867252"/>
              <a:gd name="connsiteX2" fmla="*/ 459588 w 459588"/>
              <a:gd name="connsiteY2" fmla="*/ 560072 h 867252"/>
              <a:gd name="connsiteX3" fmla="*/ 0 w 459588"/>
              <a:gd name="connsiteY3" fmla="*/ 867252 h 867252"/>
            </a:gdLst>
            <a:ahLst/>
            <a:cxnLst>
              <a:cxn ang="0">
                <a:pos x="connsiteX0" y="connsiteY0"/>
              </a:cxn>
              <a:cxn ang="0">
                <a:pos x="connsiteX1" y="connsiteY1"/>
              </a:cxn>
              <a:cxn ang="0">
                <a:pos x="connsiteX2" y="connsiteY2"/>
              </a:cxn>
              <a:cxn ang="0">
                <a:pos x="connsiteX3" y="connsiteY3"/>
              </a:cxn>
            </a:cxnLst>
            <a:rect l="l" t="t" r="r" b="b"/>
            <a:pathLst>
              <a:path w="459588" h="867252">
                <a:moveTo>
                  <a:pt x="0" y="0"/>
                </a:moveTo>
                <a:lnTo>
                  <a:pt x="459588" y="0"/>
                </a:lnTo>
                <a:lnTo>
                  <a:pt x="459588" y="560072"/>
                </a:lnTo>
                <a:lnTo>
                  <a:pt x="0" y="867252"/>
                </a:lnTo>
                <a:close/>
              </a:path>
            </a:pathLst>
          </a:custGeom>
          <a:solidFill>
            <a:srgbClr val="4C4B5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cxnSp>
        <p:nvCxnSpPr>
          <p:cNvPr id="5" name="直接连接符 4"/>
          <p:cNvCxnSpPr/>
          <p:nvPr/>
        </p:nvCxnSpPr>
        <p:spPr>
          <a:xfrm flipV="1">
            <a:off x="3051042" y="0"/>
            <a:ext cx="930115" cy="655980"/>
          </a:xfrm>
          <a:prstGeom prst="line">
            <a:avLst/>
          </a:prstGeom>
          <a:ln w="12700">
            <a:solidFill>
              <a:srgbClr val="4C4B50"/>
            </a:solidFill>
          </a:ln>
          <a:effectLst/>
        </p:spPr>
        <p:style>
          <a:lnRef idx="1">
            <a:schemeClr val="accent1"/>
          </a:lnRef>
          <a:fillRef idx="0">
            <a:schemeClr val="accent1"/>
          </a:fillRef>
          <a:effectRef idx="0">
            <a:schemeClr val="accent1"/>
          </a:effectRef>
          <a:fontRef idx="minor">
            <a:schemeClr val="tx1"/>
          </a:fontRef>
        </p:style>
      </p:cxnSp>
      <p:sp>
        <p:nvSpPr>
          <p:cNvPr id="6" name="任意多边形 5"/>
          <p:cNvSpPr/>
          <p:nvPr/>
        </p:nvSpPr>
        <p:spPr>
          <a:xfrm>
            <a:off x="8995444" y="0"/>
            <a:ext cx="459588" cy="867252"/>
          </a:xfrm>
          <a:custGeom>
            <a:avLst/>
            <a:gdLst>
              <a:gd name="connsiteX0" fmla="*/ 0 w 459588"/>
              <a:gd name="connsiteY0" fmla="*/ 0 h 867252"/>
              <a:gd name="connsiteX1" fmla="*/ 459588 w 459588"/>
              <a:gd name="connsiteY1" fmla="*/ 0 h 867252"/>
              <a:gd name="connsiteX2" fmla="*/ 459588 w 459588"/>
              <a:gd name="connsiteY2" fmla="*/ 560072 h 867252"/>
              <a:gd name="connsiteX3" fmla="*/ 0 w 459588"/>
              <a:gd name="connsiteY3" fmla="*/ 867252 h 867252"/>
            </a:gdLst>
            <a:ahLst/>
            <a:cxnLst>
              <a:cxn ang="0">
                <a:pos x="connsiteX0" y="connsiteY0"/>
              </a:cxn>
              <a:cxn ang="0">
                <a:pos x="connsiteX1" y="connsiteY1"/>
              </a:cxn>
              <a:cxn ang="0">
                <a:pos x="connsiteX2" y="connsiteY2"/>
              </a:cxn>
              <a:cxn ang="0">
                <a:pos x="connsiteX3" y="connsiteY3"/>
              </a:cxn>
            </a:cxnLst>
            <a:rect l="l" t="t" r="r" b="b"/>
            <a:pathLst>
              <a:path w="459588" h="867252">
                <a:moveTo>
                  <a:pt x="0" y="0"/>
                </a:moveTo>
                <a:lnTo>
                  <a:pt x="459588" y="0"/>
                </a:lnTo>
                <a:lnTo>
                  <a:pt x="459588" y="560072"/>
                </a:lnTo>
                <a:lnTo>
                  <a:pt x="0" y="867252"/>
                </a:lnTo>
                <a:close/>
              </a:path>
            </a:pathLst>
          </a:custGeom>
          <a:solidFill>
            <a:srgbClr val="2ABDC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cxnSp>
        <p:nvCxnSpPr>
          <p:cNvPr id="7" name="直接连接符 6"/>
          <p:cNvCxnSpPr/>
          <p:nvPr/>
        </p:nvCxnSpPr>
        <p:spPr>
          <a:xfrm flipV="1">
            <a:off x="9294753" y="-13642"/>
            <a:ext cx="930115" cy="655980"/>
          </a:xfrm>
          <a:prstGeom prst="line">
            <a:avLst/>
          </a:prstGeom>
          <a:ln w="12700">
            <a:solidFill>
              <a:srgbClr val="2ABDC7"/>
            </a:solidFill>
          </a:ln>
          <a:effectLst/>
        </p:spPr>
        <p:style>
          <a:lnRef idx="1">
            <a:schemeClr val="accent1"/>
          </a:lnRef>
          <a:fillRef idx="0">
            <a:schemeClr val="accent1"/>
          </a:fillRef>
          <a:effectRef idx="0">
            <a:schemeClr val="accent1"/>
          </a:effectRef>
          <a:fontRef idx="minor">
            <a:schemeClr val="tx1"/>
          </a:fontRef>
        </p:style>
      </p:cxnSp>
      <p:sp>
        <p:nvSpPr>
          <p:cNvPr id="27" name="文本框 26"/>
          <p:cNvSpPr txBox="1"/>
          <p:nvPr/>
        </p:nvSpPr>
        <p:spPr>
          <a:xfrm>
            <a:off x="4600209" y="433627"/>
            <a:ext cx="2214880" cy="706755"/>
          </a:xfrm>
          <a:prstGeom prst="rect">
            <a:avLst/>
          </a:prstGeom>
          <a:noFill/>
        </p:spPr>
        <p:txBody>
          <a:bodyPr wrap="none" rtlCol="0">
            <a:spAutoFit/>
          </a:bodyPr>
          <a:lstStyle/>
          <a:p>
            <a:r>
              <a:rPr lang="zh-CN" altLang="en-US" sz="4000" dirty="0">
                <a:solidFill>
                  <a:srgbClr val="4C4B50"/>
                </a:solidFill>
                <a:latin typeface="微软雅黑" panose="020B0503020204020204" pitchFamily="34" charset="-122"/>
                <a:ea typeface="微软雅黑" panose="020B0503020204020204" pitchFamily="34" charset="-122"/>
              </a:rPr>
              <a:t>具体代码</a:t>
            </a:r>
            <a:endParaRPr lang="zh-CN" altLang="en-US" sz="4000" dirty="0">
              <a:solidFill>
                <a:srgbClr val="4C4B50"/>
              </a:solidFill>
              <a:latin typeface="微软雅黑" panose="020B0503020204020204" pitchFamily="34" charset="-122"/>
              <a:ea typeface="微软雅黑" panose="020B0503020204020204" pitchFamily="34" charset="-122"/>
            </a:endParaRPr>
          </a:p>
        </p:txBody>
      </p:sp>
      <p:pic>
        <p:nvPicPr>
          <p:cNvPr id="8" name="图片 7" descr="timg"/>
          <p:cNvPicPr>
            <a:picLocks noChangeAspect="1"/>
          </p:cNvPicPr>
          <p:nvPr/>
        </p:nvPicPr>
        <p:blipFill>
          <a:blip r:embed="rId1"/>
          <a:srcRect l="4621" r="7432" b="11069"/>
          <a:stretch>
            <a:fillRect/>
          </a:stretch>
        </p:blipFill>
        <p:spPr>
          <a:xfrm>
            <a:off x="0" y="-13335"/>
            <a:ext cx="1179195" cy="1198880"/>
          </a:xfrm>
          <a:prstGeom prst="rect">
            <a:avLst/>
          </a:prstGeom>
        </p:spPr>
      </p:pic>
      <p:sp>
        <p:nvSpPr>
          <p:cNvPr id="3" name="Rectangle 4"/>
          <p:cNvSpPr>
            <a:spLocks noChangeArrowheads="1"/>
          </p:cNvSpPr>
          <p:nvPr/>
        </p:nvSpPr>
        <p:spPr bwMode="auto">
          <a:xfrm>
            <a:off x="678426" y="618447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pic>
        <p:nvPicPr>
          <p:cNvPr id="2" name="图片 1" descr="RPF[3%~JCJZC$QFDU_{41T2"/>
          <p:cNvPicPr>
            <a:picLocks noChangeAspect="1"/>
          </p:cNvPicPr>
          <p:nvPr/>
        </p:nvPicPr>
        <p:blipFill>
          <a:blip r:embed="rId2"/>
          <a:stretch>
            <a:fillRect/>
          </a:stretch>
        </p:blipFill>
        <p:spPr>
          <a:xfrm>
            <a:off x="728345" y="1269365"/>
            <a:ext cx="3947160" cy="5370830"/>
          </a:xfrm>
          <a:prstGeom prst="rect">
            <a:avLst/>
          </a:prstGeom>
        </p:spPr>
      </p:pic>
      <p:pic>
        <p:nvPicPr>
          <p:cNvPr id="10" name="图片 9" descr="LNUUTFI3ZD24[X`0RI~9GDU"/>
          <p:cNvPicPr>
            <a:picLocks noChangeAspect="1"/>
          </p:cNvPicPr>
          <p:nvPr/>
        </p:nvPicPr>
        <p:blipFill>
          <a:blip r:embed="rId3"/>
          <a:stretch>
            <a:fillRect/>
          </a:stretch>
        </p:blipFill>
        <p:spPr>
          <a:xfrm>
            <a:off x="3215005" y="1185545"/>
            <a:ext cx="4152900" cy="3667125"/>
          </a:xfrm>
          <a:prstGeom prst="rect">
            <a:avLst/>
          </a:prstGeom>
        </p:spPr>
      </p:pic>
      <p:pic>
        <p:nvPicPr>
          <p:cNvPr id="12" name="图片 11" descr="C~S[ZKY9WEJU46RNK7YHNUB"/>
          <p:cNvPicPr>
            <a:picLocks noChangeAspect="1"/>
          </p:cNvPicPr>
          <p:nvPr/>
        </p:nvPicPr>
        <p:blipFill>
          <a:blip r:embed="rId4"/>
          <a:stretch>
            <a:fillRect/>
          </a:stretch>
        </p:blipFill>
        <p:spPr>
          <a:xfrm>
            <a:off x="5450840" y="1185545"/>
            <a:ext cx="3295650" cy="4781550"/>
          </a:xfrm>
          <a:prstGeom prst="rect">
            <a:avLst/>
          </a:prstGeom>
        </p:spPr>
      </p:pic>
      <p:pic>
        <p:nvPicPr>
          <p:cNvPr id="14" name="图片 13" descr="W_]2FC6}B0008%%KI_6A1~B"/>
          <p:cNvPicPr>
            <a:picLocks noChangeAspect="1"/>
          </p:cNvPicPr>
          <p:nvPr/>
        </p:nvPicPr>
        <p:blipFill>
          <a:blip r:embed="rId5"/>
          <a:stretch>
            <a:fillRect/>
          </a:stretch>
        </p:blipFill>
        <p:spPr>
          <a:xfrm>
            <a:off x="7790815" y="1269365"/>
            <a:ext cx="4610100" cy="38862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000"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1+#ppt_w/2"/>
                                          </p:val>
                                        </p:tav>
                                        <p:tav tm="100000">
                                          <p:val>
                                            <p:strVal val="#ppt_x"/>
                                          </p:val>
                                        </p:tav>
                                      </p:tavLst>
                                    </p:anim>
                                    <p:anim calcmode="lin" valueType="num">
                                      <p:cBhvr additive="base">
                                        <p:cTn id="8" dur="10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000" fill="hold">
                                          <p:stCondLst>
                                            <p:cond delay="0"/>
                                          </p:stCondLst>
                                        </p:cTn>
                                        <p:tgtEl>
                                          <p:spTgt spid="10"/>
                                        </p:tgtEl>
                                        <p:attrNameLst>
                                          <p:attrName>style.visibility</p:attrName>
                                        </p:attrNameLst>
                                      </p:cBhvr>
                                      <p:to>
                                        <p:strVal val="visible"/>
                                      </p:to>
                                    </p:set>
                                    <p:anim calcmode="lin" valueType="num">
                                      <p:cBhvr additive="base">
                                        <p:cTn id="13" dur="1000" fill="hold"/>
                                        <p:tgtEl>
                                          <p:spTgt spid="10"/>
                                        </p:tgtEl>
                                        <p:attrNameLst>
                                          <p:attrName>ppt_x</p:attrName>
                                        </p:attrNameLst>
                                      </p:cBhvr>
                                      <p:tavLst>
                                        <p:tav tm="0">
                                          <p:val>
                                            <p:strVal val="1+#ppt_w/2"/>
                                          </p:val>
                                        </p:tav>
                                        <p:tav tm="100000">
                                          <p:val>
                                            <p:strVal val="#ppt_x"/>
                                          </p:val>
                                        </p:tav>
                                      </p:tavLst>
                                    </p:anim>
                                    <p:anim calcmode="lin" valueType="num">
                                      <p:cBhvr additive="base">
                                        <p:cTn id="14" dur="10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nodeType="clickEffect">
                                  <p:stCondLst>
                                    <p:cond delay="0"/>
                                  </p:stCondLst>
                                  <p:childTnLst>
                                    <p:set>
                                      <p:cBhvr>
                                        <p:cTn id="18" dur="1000" fill="hold">
                                          <p:stCondLst>
                                            <p:cond delay="0"/>
                                          </p:stCondLst>
                                        </p:cTn>
                                        <p:tgtEl>
                                          <p:spTgt spid="12"/>
                                        </p:tgtEl>
                                        <p:attrNameLst>
                                          <p:attrName>style.visibility</p:attrName>
                                        </p:attrNameLst>
                                      </p:cBhvr>
                                      <p:to>
                                        <p:strVal val="visible"/>
                                      </p:to>
                                    </p:set>
                                    <p:anim calcmode="lin" valueType="num">
                                      <p:cBhvr additive="base">
                                        <p:cTn id="19" dur="1000" fill="hold"/>
                                        <p:tgtEl>
                                          <p:spTgt spid="12"/>
                                        </p:tgtEl>
                                        <p:attrNameLst>
                                          <p:attrName>ppt_x</p:attrName>
                                        </p:attrNameLst>
                                      </p:cBhvr>
                                      <p:tavLst>
                                        <p:tav tm="0">
                                          <p:val>
                                            <p:strVal val="1+#ppt_w/2"/>
                                          </p:val>
                                        </p:tav>
                                        <p:tav tm="100000">
                                          <p:val>
                                            <p:strVal val="#ppt_x"/>
                                          </p:val>
                                        </p:tav>
                                      </p:tavLst>
                                    </p:anim>
                                    <p:anim calcmode="lin" valueType="num">
                                      <p:cBhvr additive="base">
                                        <p:cTn id="20" dur="10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nodeType="clickEffect">
                                  <p:stCondLst>
                                    <p:cond delay="0"/>
                                  </p:stCondLst>
                                  <p:childTnLst>
                                    <p:set>
                                      <p:cBhvr>
                                        <p:cTn id="24" dur="1000" fill="hold">
                                          <p:stCondLst>
                                            <p:cond delay="0"/>
                                          </p:stCondLst>
                                        </p:cTn>
                                        <p:tgtEl>
                                          <p:spTgt spid="14"/>
                                        </p:tgtEl>
                                        <p:attrNameLst>
                                          <p:attrName>style.visibility</p:attrName>
                                        </p:attrNameLst>
                                      </p:cBhvr>
                                      <p:to>
                                        <p:strVal val="visible"/>
                                      </p:to>
                                    </p:set>
                                    <p:anim calcmode="lin" valueType="num">
                                      <p:cBhvr additive="base">
                                        <p:cTn id="25" dur="1000" fill="hold"/>
                                        <p:tgtEl>
                                          <p:spTgt spid="14"/>
                                        </p:tgtEl>
                                        <p:attrNameLst>
                                          <p:attrName>ppt_x</p:attrName>
                                        </p:attrNameLst>
                                      </p:cBhvr>
                                      <p:tavLst>
                                        <p:tav tm="0">
                                          <p:val>
                                            <p:strVal val="1+#ppt_w/2"/>
                                          </p:val>
                                        </p:tav>
                                        <p:tav tm="100000">
                                          <p:val>
                                            <p:strVal val="#ppt_x"/>
                                          </p:val>
                                        </p:tav>
                                      </p:tavLst>
                                    </p:anim>
                                    <p:anim calcmode="lin" valueType="num">
                                      <p:cBhvr additive="base">
                                        <p:cTn id="26" dur="10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任意多边形 3"/>
          <p:cNvSpPr/>
          <p:nvPr/>
        </p:nvSpPr>
        <p:spPr>
          <a:xfrm>
            <a:off x="2751733" y="0"/>
            <a:ext cx="459588" cy="867252"/>
          </a:xfrm>
          <a:custGeom>
            <a:avLst/>
            <a:gdLst>
              <a:gd name="connsiteX0" fmla="*/ 0 w 459588"/>
              <a:gd name="connsiteY0" fmla="*/ 0 h 867252"/>
              <a:gd name="connsiteX1" fmla="*/ 459588 w 459588"/>
              <a:gd name="connsiteY1" fmla="*/ 0 h 867252"/>
              <a:gd name="connsiteX2" fmla="*/ 459588 w 459588"/>
              <a:gd name="connsiteY2" fmla="*/ 560072 h 867252"/>
              <a:gd name="connsiteX3" fmla="*/ 0 w 459588"/>
              <a:gd name="connsiteY3" fmla="*/ 867252 h 867252"/>
            </a:gdLst>
            <a:ahLst/>
            <a:cxnLst>
              <a:cxn ang="0">
                <a:pos x="connsiteX0" y="connsiteY0"/>
              </a:cxn>
              <a:cxn ang="0">
                <a:pos x="connsiteX1" y="connsiteY1"/>
              </a:cxn>
              <a:cxn ang="0">
                <a:pos x="connsiteX2" y="connsiteY2"/>
              </a:cxn>
              <a:cxn ang="0">
                <a:pos x="connsiteX3" y="connsiteY3"/>
              </a:cxn>
            </a:cxnLst>
            <a:rect l="l" t="t" r="r" b="b"/>
            <a:pathLst>
              <a:path w="459588" h="867252">
                <a:moveTo>
                  <a:pt x="0" y="0"/>
                </a:moveTo>
                <a:lnTo>
                  <a:pt x="459588" y="0"/>
                </a:lnTo>
                <a:lnTo>
                  <a:pt x="459588" y="560072"/>
                </a:lnTo>
                <a:lnTo>
                  <a:pt x="0" y="867252"/>
                </a:lnTo>
                <a:close/>
              </a:path>
            </a:pathLst>
          </a:custGeom>
          <a:solidFill>
            <a:srgbClr val="4C4B5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cxnSp>
        <p:nvCxnSpPr>
          <p:cNvPr id="5" name="直接连接符 4"/>
          <p:cNvCxnSpPr/>
          <p:nvPr/>
        </p:nvCxnSpPr>
        <p:spPr>
          <a:xfrm flipV="1">
            <a:off x="3051042" y="0"/>
            <a:ext cx="930115" cy="655980"/>
          </a:xfrm>
          <a:prstGeom prst="line">
            <a:avLst/>
          </a:prstGeom>
          <a:ln w="12700">
            <a:solidFill>
              <a:srgbClr val="4C4B50"/>
            </a:solidFill>
          </a:ln>
          <a:effectLst/>
        </p:spPr>
        <p:style>
          <a:lnRef idx="1">
            <a:schemeClr val="accent1"/>
          </a:lnRef>
          <a:fillRef idx="0">
            <a:schemeClr val="accent1"/>
          </a:fillRef>
          <a:effectRef idx="0">
            <a:schemeClr val="accent1"/>
          </a:effectRef>
          <a:fontRef idx="minor">
            <a:schemeClr val="tx1"/>
          </a:fontRef>
        </p:style>
      </p:cxnSp>
      <p:sp>
        <p:nvSpPr>
          <p:cNvPr id="6" name="任意多边形 5"/>
          <p:cNvSpPr/>
          <p:nvPr/>
        </p:nvSpPr>
        <p:spPr>
          <a:xfrm>
            <a:off x="8995444" y="0"/>
            <a:ext cx="459588" cy="867252"/>
          </a:xfrm>
          <a:custGeom>
            <a:avLst/>
            <a:gdLst>
              <a:gd name="connsiteX0" fmla="*/ 0 w 459588"/>
              <a:gd name="connsiteY0" fmla="*/ 0 h 867252"/>
              <a:gd name="connsiteX1" fmla="*/ 459588 w 459588"/>
              <a:gd name="connsiteY1" fmla="*/ 0 h 867252"/>
              <a:gd name="connsiteX2" fmla="*/ 459588 w 459588"/>
              <a:gd name="connsiteY2" fmla="*/ 560072 h 867252"/>
              <a:gd name="connsiteX3" fmla="*/ 0 w 459588"/>
              <a:gd name="connsiteY3" fmla="*/ 867252 h 867252"/>
            </a:gdLst>
            <a:ahLst/>
            <a:cxnLst>
              <a:cxn ang="0">
                <a:pos x="connsiteX0" y="connsiteY0"/>
              </a:cxn>
              <a:cxn ang="0">
                <a:pos x="connsiteX1" y="connsiteY1"/>
              </a:cxn>
              <a:cxn ang="0">
                <a:pos x="connsiteX2" y="connsiteY2"/>
              </a:cxn>
              <a:cxn ang="0">
                <a:pos x="connsiteX3" y="connsiteY3"/>
              </a:cxn>
            </a:cxnLst>
            <a:rect l="l" t="t" r="r" b="b"/>
            <a:pathLst>
              <a:path w="459588" h="867252">
                <a:moveTo>
                  <a:pt x="0" y="0"/>
                </a:moveTo>
                <a:lnTo>
                  <a:pt x="459588" y="0"/>
                </a:lnTo>
                <a:lnTo>
                  <a:pt x="459588" y="560072"/>
                </a:lnTo>
                <a:lnTo>
                  <a:pt x="0" y="867252"/>
                </a:lnTo>
                <a:close/>
              </a:path>
            </a:pathLst>
          </a:custGeom>
          <a:solidFill>
            <a:srgbClr val="2ABDC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cxnSp>
        <p:nvCxnSpPr>
          <p:cNvPr id="7" name="直接连接符 6"/>
          <p:cNvCxnSpPr/>
          <p:nvPr/>
        </p:nvCxnSpPr>
        <p:spPr>
          <a:xfrm flipV="1">
            <a:off x="9294753" y="-13642"/>
            <a:ext cx="930115" cy="655980"/>
          </a:xfrm>
          <a:prstGeom prst="line">
            <a:avLst/>
          </a:prstGeom>
          <a:ln w="12700">
            <a:solidFill>
              <a:srgbClr val="2ABDC7"/>
            </a:solidFill>
          </a:ln>
          <a:effectLst/>
        </p:spPr>
        <p:style>
          <a:lnRef idx="1">
            <a:schemeClr val="accent1"/>
          </a:lnRef>
          <a:fillRef idx="0">
            <a:schemeClr val="accent1"/>
          </a:fillRef>
          <a:effectRef idx="0">
            <a:schemeClr val="accent1"/>
          </a:effectRef>
          <a:fontRef idx="minor">
            <a:schemeClr val="tx1"/>
          </a:fontRef>
        </p:style>
      </p:cxnSp>
      <p:pic>
        <p:nvPicPr>
          <p:cNvPr id="8" name="图片 7" descr="timg"/>
          <p:cNvPicPr>
            <a:picLocks noChangeAspect="1"/>
          </p:cNvPicPr>
          <p:nvPr/>
        </p:nvPicPr>
        <p:blipFill>
          <a:blip r:embed="rId1"/>
          <a:srcRect l="4621" r="7432" b="11069"/>
          <a:stretch>
            <a:fillRect/>
          </a:stretch>
        </p:blipFill>
        <p:spPr>
          <a:xfrm>
            <a:off x="0" y="-13335"/>
            <a:ext cx="1179195" cy="1198880"/>
          </a:xfrm>
          <a:prstGeom prst="rect">
            <a:avLst/>
          </a:prstGeom>
        </p:spPr>
      </p:pic>
      <p:sp>
        <p:nvSpPr>
          <p:cNvPr id="30" name="TextBox 4"/>
          <p:cNvSpPr txBox="1"/>
          <p:nvPr/>
        </p:nvSpPr>
        <p:spPr>
          <a:xfrm>
            <a:off x="2707421" y="6352533"/>
            <a:ext cx="8388580" cy="400110"/>
          </a:xfrm>
          <a:prstGeom prst="rect">
            <a:avLst/>
          </a:prstGeom>
          <a:noFill/>
        </p:spPr>
        <p:txBody>
          <a:bodyPr wrap="square" rtlCol="0">
            <a:spAutoFit/>
          </a:bodyPr>
          <a:lstStyle/>
          <a:p>
            <a:endParaRPr lang="zh-CN" altLang="en-US" sz="20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4600209" y="433627"/>
            <a:ext cx="2214880" cy="706755"/>
          </a:xfrm>
          <a:prstGeom prst="rect">
            <a:avLst/>
          </a:prstGeom>
          <a:noFill/>
        </p:spPr>
        <p:txBody>
          <a:bodyPr wrap="none" rtlCol="0">
            <a:spAutoFit/>
          </a:bodyPr>
          <a:p>
            <a:r>
              <a:rPr lang="zh-CN" altLang="en-US" sz="4000" dirty="0">
                <a:solidFill>
                  <a:srgbClr val="4C4B50"/>
                </a:solidFill>
                <a:latin typeface="微软雅黑" panose="020B0503020204020204" pitchFamily="34" charset="-122"/>
                <a:ea typeface="微软雅黑" panose="020B0503020204020204" pitchFamily="34" charset="-122"/>
              </a:rPr>
              <a:t>实验结果</a:t>
            </a:r>
            <a:endParaRPr lang="zh-CN" altLang="en-US" sz="4000" dirty="0">
              <a:solidFill>
                <a:srgbClr val="4C4B50"/>
              </a:solidFill>
              <a:latin typeface="微软雅黑" panose="020B0503020204020204" pitchFamily="34" charset="-122"/>
              <a:ea typeface="微软雅黑" panose="020B0503020204020204" pitchFamily="34" charset="-122"/>
            </a:endParaRPr>
          </a:p>
        </p:txBody>
      </p:sp>
      <p:pic>
        <p:nvPicPr>
          <p:cNvPr id="10" name="图片 9" descr="`J8D61RA[P}[N27T}ILSFI3"/>
          <p:cNvPicPr>
            <a:picLocks noChangeAspect="1"/>
          </p:cNvPicPr>
          <p:nvPr/>
        </p:nvPicPr>
        <p:blipFill>
          <a:blip r:embed="rId2"/>
          <a:stretch>
            <a:fillRect/>
          </a:stretch>
        </p:blipFill>
        <p:spPr>
          <a:xfrm>
            <a:off x="3602355" y="1306830"/>
            <a:ext cx="4392930" cy="504571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nodePh="1">
                                  <p:stCondLst>
                                    <p:cond delay="0"/>
                                  </p:stCondLst>
                                  <p:endCondLst>
                                    <p:cond evt="begin" delay="0">
                                      <p:tn val="5"/>
                                    </p:cond>
                                  </p:endCondLst>
                                  <p:childTnLst>
                                    <p:set>
                                      <p:cBhvr>
                                        <p:cTn id="6" dur="1" fill="hold">
                                          <p:stCondLst>
                                            <p:cond delay="0"/>
                                          </p:stCondLst>
                                        </p:cTn>
                                        <p:tgtEl>
                                          <p:spTgt spid="30"/>
                                        </p:tgtEl>
                                        <p:attrNameLst>
                                          <p:attrName>style.visibility</p:attrName>
                                        </p:attrNameLst>
                                      </p:cBhvr>
                                      <p:to>
                                        <p:strVal val="visible"/>
                                      </p:to>
                                    </p:set>
                                    <p:animEffect transition="in" filter="barn(outVertical)">
                                      <p:cBhvr>
                                        <p:cTn id="7" dur="75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 name="CustomShape 1"/>
          <p:cNvSpPr/>
          <p:nvPr/>
        </p:nvSpPr>
        <p:spPr>
          <a:xfrm>
            <a:off x="2751840" y="0"/>
            <a:ext cx="458640" cy="866160"/>
          </a:xfrm>
          <a:custGeom>
            <a:avLst/>
            <a:gdLst/>
            <a:ahLst/>
            <a:cxnLst/>
            <a:rect l="l" t="t" r="r" b="b"/>
            <a:pathLst>
              <a:path w="459588" h="867252">
                <a:moveTo>
                  <a:pt x="0" y="0"/>
                </a:moveTo>
                <a:lnTo>
                  <a:pt x="459588" y="0"/>
                </a:lnTo>
                <a:lnTo>
                  <a:pt x="459588" y="560072"/>
                </a:lnTo>
                <a:lnTo>
                  <a:pt x="0" y="867252"/>
                </a:lnTo>
                <a:close/>
              </a:path>
            </a:pathLst>
          </a:custGeom>
          <a:solidFill>
            <a:srgbClr val="4C4B50"/>
          </a:solidFill>
          <a:ln>
            <a:noFill/>
          </a:ln>
        </p:spPr>
        <p:style>
          <a:lnRef idx="2">
            <a:schemeClr val="accent1">
              <a:shade val="50000"/>
            </a:schemeClr>
          </a:lnRef>
          <a:fillRef idx="1">
            <a:schemeClr val="accent1"/>
          </a:fillRef>
          <a:effectRef idx="0">
            <a:schemeClr val="accent1"/>
          </a:effectRef>
          <a:fontRef idx="minor"/>
        </p:style>
      </p:sp>
      <p:sp>
        <p:nvSpPr>
          <p:cNvPr id="218" name="Line 2"/>
          <p:cNvSpPr/>
          <p:nvPr/>
        </p:nvSpPr>
        <p:spPr>
          <a:xfrm flipV="1">
            <a:off x="3051000" y="0"/>
            <a:ext cx="929880" cy="655920"/>
          </a:xfrm>
          <a:prstGeom prst="line">
            <a:avLst/>
          </a:prstGeom>
          <a:ln w="12600">
            <a:solidFill>
              <a:srgbClr val="4C4B50"/>
            </a:solidFill>
            <a:round/>
          </a:ln>
        </p:spPr>
        <p:style>
          <a:lnRef idx="1">
            <a:schemeClr val="accent1"/>
          </a:lnRef>
          <a:fillRef idx="0">
            <a:schemeClr val="accent1"/>
          </a:fillRef>
          <a:effectRef idx="0">
            <a:schemeClr val="accent1"/>
          </a:effectRef>
          <a:fontRef idx="minor"/>
        </p:style>
      </p:sp>
      <p:sp>
        <p:nvSpPr>
          <p:cNvPr id="219" name="CustomShape 3"/>
          <p:cNvSpPr/>
          <p:nvPr/>
        </p:nvSpPr>
        <p:spPr>
          <a:xfrm>
            <a:off x="8995320" y="0"/>
            <a:ext cx="458640" cy="866160"/>
          </a:xfrm>
          <a:custGeom>
            <a:avLst/>
            <a:gdLst/>
            <a:ahLst/>
            <a:cxnLst/>
            <a:rect l="l" t="t" r="r" b="b"/>
            <a:pathLst>
              <a:path w="459588" h="867252">
                <a:moveTo>
                  <a:pt x="0" y="0"/>
                </a:moveTo>
                <a:lnTo>
                  <a:pt x="459588" y="0"/>
                </a:lnTo>
                <a:lnTo>
                  <a:pt x="459588" y="560072"/>
                </a:lnTo>
                <a:lnTo>
                  <a:pt x="0" y="867252"/>
                </a:lnTo>
                <a:close/>
              </a:path>
            </a:pathLst>
          </a:custGeom>
          <a:solidFill>
            <a:srgbClr val="2ABDC7"/>
          </a:solidFill>
          <a:ln>
            <a:noFill/>
          </a:ln>
        </p:spPr>
        <p:style>
          <a:lnRef idx="2">
            <a:schemeClr val="accent1">
              <a:shade val="50000"/>
            </a:schemeClr>
          </a:lnRef>
          <a:fillRef idx="1">
            <a:schemeClr val="accent1"/>
          </a:fillRef>
          <a:effectRef idx="0">
            <a:schemeClr val="accent1"/>
          </a:effectRef>
          <a:fontRef idx="minor"/>
        </p:style>
      </p:sp>
      <p:sp>
        <p:nvSpPr>
          <p:cNvPr id="220" name="Line 4"/>
          <p:cNvSpPr/>
          <p:nvPr/>
        </p:nvSpPr>
        <p:spPr>
          <a:xfrm flipV="1">
            <a:off x="9294480" y="-13320"/>
            <a:ext cx="930240" cy="655560"/>
          </a:xfrm>
          <a:prstGeom prst="line">
            <a:avLst/>
          </a:prstGeom>
          <a:ln w="12600">
            <a:solidFill>
              <a:srgbClr val="2ABDC7"/>
            </a:solidFill>
            <a:round/>
          </a:ln>
        </p:spPr>
        <p:style>
          <a:lnRef idx="1">
            <a:schemeClr val="accent1"/>
          </a:lnRef>
          <a:fillRef idx="0">
            <a:schemeClr val="accent1"/>
          </a:fillRef>
          <a:effectRef idx="0">
            <a:schemeClr val="accent1"/>
          </a:effectRef>
          <a:fontRef idx="minor"/>
        </p:style>
      </p:sp>
      <p:sp>
        <p:nvSpPr>
          <p:cNvPr id="221" name="CustomShape 5"/>
          <p:cNvSpPr/>
          <p:nvPr/>
        </p:nvSpPr>
        <p:spPr>
          <a:xfrm>
            <a:off x="4848120" y="513360"/>
            <a:ext cx="2210400" cy="6991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4000" b="0" strike="noStrike" spc="-1">
                <a:solidFill>
                  <a:srgbClr val="4C4B50"/>
                </a:solidFill>
                <a:latin typeface="微软雅黑" panose="020B0503020204020204" pitchFamily="34" charset="-122"/>
                <a:ea typeface="微软雅黑" panose="020B0503020204020204" pitchFamily="34" charset="-122"/>
              </a:rPr>
              <a:t>环境配置</a:t>
            </a:r>
            <a:endParaRPr lang="en-US" sz="4000" b="0" strike="noStrike" spc="-1">
              <a:latin typeface="Arial" panose="020B0604020202020204"/>
            </a:endParaRPr>
          </a:p>
        </p:txBody>
      </p:sp>
      <p:pic>
        <p:nvPicPr>
          <p:cNvPr id="222" name="图片 7"/>
          <p:cNvPicPr/>
          <p:nvPr/>
        </p:nvPicPr>
        <p:blipFill>
          <a:blip r:embed="rId1"/>
          <a:srcRect l="4620" r="7430" b="11067"/>
          <a:stretch>
            <a:fillRect/>
          </a:stretch>
        </p:blipFill>
        <p:spPr>
          <a:xfrm>
            <a:off x="0" y="-13320"/>
            <a:ext cx="1178280" cy="1197720"/>
          </a:xfrm>
          <a:prstGeom prst="rect">
            <a:avLst/>
          </a:prstGeom>
          <a:ln>
            <a:noFill/>
          </a:ln>
        </p:spPr>
      </p:pic>
      <p:pic>
        <p:nvPicPr>
          <p:cNvPr id="223" name="图片 2"/>
          <p:cNvPicPr/>
          <p:nvPr/>
        </p:nvPicPr>
        <p:blipFill>
          <a:blip r:embed="rId2"/>
          <a:stretch>
            <a:fillRect/>
          </a:stretch>
        </p:blipFill>
        <p:spPr>
          <a:xfrm>
            <a:off x="2194560" y="1371600"/>
            <a:ext cx="7671600" cy="2149920"/>
          </a:xfrm>
          <a:prstGeom prst="rect">
            <a:avLst/>
          </a:prstGeom>
          <a:ln>
            <a:noFill/>
          </a:ln>
        </p:spPr>
      </p:pic>
      <p:pic>
        <p:nvPicPr>
          <p:cNvPr id="224" name="图片 223"/>
          <p:cNvPicPr/>
          <p:nvPr/>
        </p:nvPicPr>
        <p:blipFill>
          <a:blip r:embed="rId3"/>
          <a:stretch>
            <a:fillRect/>
          </a:stretch>
        </p:blipFill>
        <p:spPr>
          <a:xfrm>
            <a:off x="2029320" y="3657600"/>
            <a:ext cx="8028360" cy="2970720"/>
          </a:xfrm>
          <a:prstGeom prst="rect">
            <a:avLst/>
          </a:prstGeom>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 name="CustomShape 1"/>
          <p:cNvSpPr/>
          <p:nvPr/>
        </p:nvSpPr>
        <p:spPr>
          <a:xfrm>
            <a:off x="2751840" y="0"/>
            <a:ext cx="458640" cy="866160"/>
          </a:xfrm>
          <a:custGeom>
            <a:avLst/>
            <a:gdLst/>
            <a:ahLst/>
            <a:cxnLst/>
            <a:rect l="l" t="t" r="r" b="b"/>
            <a:pathLst>
              <a:path w="459588" h="867252">
                <a:moveTo>
                  <a:pt x="0" y="0"/>
                </a:moveTo>
                <a:lnTo>
                  <a:pt x="459588" y="0"/>
                </a:lnTo>
                <a:lnTo>
                  <a:pt x="459588" y="560072"/>
                </a:lnTo>
                <a:lnTo>
                  <a:pt x="0" y="867252"/>
                </a:lnTo>
                <a:close/>
              </a:path>
            </a:pathLst>
          </a:custGeom>
          <a:solidFill>
            <a:srgbClr val="4C4B50"/>
          </a:solidFill>
          <a:ln>
            <a:noFill/>
          </a:ln>
        </p:spPr>
        <p:style>
          <a:lnRef idx="2">
            <a:schemeClr val="accent1">
              <a:shade val="50000"/>
            </a:schemeClr>
          </a:lnRef>
          <a:fillRef idx="1">
            <a:schemeClr val="accent1"/>
          </a:fillRef>
          <a:effectRef idx="0">
            <a:schemeClr val="accent1"/>
          </a:effectRef>
          <a:fontRef idx="minor"/>
        </p:style>
      </p:sp>
      <p:sp>
        <p:nvSpPr>
          <p:cNvPr id="226" name="Line 2"/>
          <p:cNvSpPr/>
          <p:nvPr/>
        </p:nvSpPr>
        <p:spPr>
          <a:xfrm flipV="1">
            <a:off x="3051000" y="0"/>
            <a:ext cx="929880" cy="655920"/>
          </a:xfrm>
          <a:prstGeom prst="line">
            <a:avLst/>
          </a:prstGeom>
          <a:ln w="12600">
            <a:solidFill>
              <a:srgbClr val="4C4B50"/>
            </a:solidFill>
            <a:round/>
          </a:ln>
        </p:spPr>
        <p:style>
          <a:lnRef idx="1">
            <a:schemeClr val="accent1"/>
          </a:lnRef>
          <a:fillRef idx="0">
            <a:schemeClr val="accent1"/>
          </a:fillRef>
          <a:effectRef idx="0">
            <a:schemeClr val="accent1"/>
          </a:effectRef>
          <a:fontRef idx="minor"/>
        </p:style>
      </p:sp>
      <p:sp>
        <p:nvSpPr>
          <p:cNvPr id="227" name="CustomShape 3"/>
          <p:cNvSpPr/>
          <p:nvPr/>
        </p:nvSpPr>
        <p:spPr>
          <a:xfrm>
            <a:off x="8995320" y="0"/>
            <a:ext cx="458640" cy="866160"/>
          </a:xfrm>
          <a:custGeom>
            <a:avLst/>
            <a:gdLst/>
            <a:ahLst/>
            <a:cxnLst/>
            <a:rect l="l" t="t" r="r" b="b"/>
            <a:pathLst>
              <a:path w="459588" h="867252">
                <a:moveTo>
                  <a:pt x="0" y="0"/>
                </a:moveTo>
                <a:lnTo>
                  <a:pt x="459588" y="0"/>
                </a:lnTo>
                <a:lnTo>
                  <a:pt x="459588" y="560072"/>
                </a:lnTo>
                <a:lnTo>
                  <a:pt x="0" y="867252"/>
                </a:lnTo>
                <a:close/>
              </a:path>
            </a:pathLst>
          </a:custGeom>
          <a:solidFill>
            <a:srgbClr val="2ABDC7"/>
          </a:solidFill>
          <a:ln>
            <a:noFill/>
          </a:ln>
        </p:spPr>
        <p:style>
          <a:lnRef idx="2">
            <a:schemeClr val="accent1">
              <a:shade val="50000"/>
            </a:schemeClr>
          </a:lnRef>
          <a:fillRef idx="1">
            <a:schemeClr val="accent1"/>
          </a:fillRef>
          <a:effectRef idx="0">
            <a:schemeClr val="accent1"/>
          </a:effectRef>
          <a:fontRef idx="minor"/>
        </p:style>
      </p:sp>
      <p:sp>
        <p:nvSpPr>
          <p:cNvPr id="228" name="Line 4"/>
          <p:cNvSpPr/>
          <p:nvPr/>
        </p:nvSpPr>
        <p:spPr>
          <a:xfrm flipV="1">
            <a:off x="9294480" y="-13320"/>
            <a:ext cx="930240" cy="655560"/>
          </a:xfrm>
          <a:prstGeom prst="line">
            <a:avLst/>
          </a:prstGeom>
          <a:ln w="12600">
            <a:solidFill>
              <a:srgbClr val="2ABDC7"/>
            </a:solidFill>
            <a:round/>
          </a:ln>
        </p:spPr>
        <p:style>
          <a:lnRef idx="1">
            <a:schemeClr val="accent1"/>
          </a:lnRef>
          <a:fillRef idx="0">
            <a:schemeClr val="accent1"/>
          </a:fillRef>
          <a:effectRef idx="0">
            <a:schemeClr val="accent1"/>
          </a:effectRef>
          <a:fontRef idx="minor"/>
        </p:style>
      </p:sp>
      <p:sp>
        <p:nvSpPr>
          <p:cNvPr id="229" name="CustomShape 5"/>
          <p:cNvSpPr/>
          <p:nvPr/>
        </p:nvSpPr>
        <p:spPr>
          <a:xfrm>
            <a:off x="4848120" y="513360"/>
            <a:ext cx="2210400" cy="6991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4000" b="0" strike="noStrike" spc="-1">
                <a:solidFill>
                  <a:srgbClr val="4C4B50"/>
                </a:solidFill>
                <a:latin typeface="微软雅黑" panose="020B0503020204020204" pitchFamily="34" charset="-122"/>
                <a:ea typeface="微软雅黑" panose="020B0503020204020204" pitchFamily="34" charset="-122"/>
              </a:rPr>
              <a:t>环境配置</a:t>
            </a:r>
            <a:endParaRPr lang="en-US" sz="4000" b="0" strike="noStrike" spc="-1">
              <a:latin typeface="Arial" panose="020B0604020202020204"/>
            </a:endParaRPr>
          </a:p>
        </p:txBody>
      </p:sp>
      <p:pic>
        <p:nvPicPr>
          <p:cNvPr id="230" name="图片 7"/>
          <p:cNvPicPr/>
          <p:nvPr/>
        </p:nvPicPr>
        <p:blipFill>
          <a:blip r:embed="rId1"/>
          <a:srcRect l="4620" r="7430" b="11067"/>
          <a:stretch>
            <a:fillRect/>
          </a:stretch>
        </p:blipFill>
        <p:spPr>
          <a:xfrm>
            <a:off x="0" y="-13320"/>
            <a:ext cx="1178280" cy="1197720"/>
          </a:xfrm>
          <a:prstGeom prst="rect">
            <a:avLst/>
          </a:prstGeom>
          <a:ln>
            <a:noFill/>
          </a:ln>
        </p:spPr>
      </p:pic>
      <p:pic>
        <p:nvPicPr>
          <p:cNvPr id="231" name="图片 230"/>
          <p:cNvPicPr/>
          <p:nvPr/>
        </p:nvPicPr>
        <p:blipFill>
          <a:blip r:embed="rId2"/>
          <a:stretch>
            <a:fillRect/>
          </a:stretch>
        </p:blipFill>
        <p:spPr>
          <a:xfrm>
            <a:off x="457200" y="1609920"/>
            <a:ext cx="4942440" cy="4790160"/>
          </a:xfrm>
          <a:prstGeom prst="rect">
            <a:avLst/>
          </a:prstGeom>
          <a:ln>
            <a:noFill/>
          </a:ln>
        </p:spPr>
      </p:pic>
      <p:pic>
        <p:nvPicPr>
          <p:cNvPr id="232" name="图片 231"/>
          <p:cNvPicPr/>
          <p:nvPr/>
        </p:nvPicPr>
        <p:blipFill>
          <a:blip r:embed="rId3"/>
          <a:stretch>
            <a:fillRect/>
          </a:stretch>
        </p:blipFill>
        <p:spPr>
          <a:xfrm>
            <a:off x="5674680" y="1823400"/>
            <a:ext cx="6120360" cy="4302360"/>
          </a:xfrm>
          <a:prstGeom prst="rect">
            <a:avLst/>
          </a:prstGeom>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 name="CustomShape 1"/>
          <p:cNvSpPr/>
          <p:nvPr/>
        </p:nvSpPr>
        <p:spPr>
          <a:xfrm>
            <a:off x="2751840" y="0"/>
            <a:ext cx="458640" cy="866160"/>
          </a:xfrm>
          <a:custGeom>
            <a:avLst/>
            <a:gdLst/>
            <a:ahLst/>
            <a:cxnLst/>
            <a:rect l="l" t="t" r="r" b="b"/>
            <a:pathLst>
              <a:path w="459588" h="867252">
                <a:moveTo>
                  <a:pt x="0" y="0"/>
                </a:moveTo>
                <a:lnTo>
                  <a:pt x="459588" y="0"/>
                </a:lnTo>
                <a:lnTo>
                  <a:pt x="459588" y="560072"/>
                </a:lnTo>
                <a:lnTo>
                  <a:pt x="0" y="867252"/>
                </a:lnTo>
                <a:close/>
              </a:path>
            </a:pathLst>
          </a:custGeom>
          <a:solidFill>
            <a:srgbClr val="4C4B50"/>
          </a:solidFill>
          <a:ln>
            <a:noFill/>
          </a:ln>
        </p:spPr>
        <p:style>
          <a:lnRef idx="2">
            <a:schemeClr val="accent1">
              <a:shade val="50000"/>
            </a:schemeClr>
          </a:lnRef>
          <a:fillRef idx="1">
            <a:schemeClr val="accent1"/>
          </a:fillRef>
          <a:effectRef idx="0">
            <a:schemeClr val="accent1"/>
          </a:effectRef>
          <a:fontRef idx="minor"/>
        </p:style>
      </p:sp>
      <p:sp>
        <p:nvSpPr>
          <p:cNvPr id="234" name="Line 2"/>
          <p:cNvSpPr/>
          <p:nvPr/>
        </p:nvSpPr>
        <p:spPr>
          <a:xfrm flipV="1">
            <a:off x="3051000" y="0"/>
            <a:ext cx="929880" cy="655920"/>
          </a:xfrm>
          <a:prstGeom prst="line">
            <a:avLst/>
          </a:prstGeom>
          <a:ln w="12600">
            <a:solidFill>
              <a:srgbClr val="4C4B50"/>
            </a:solidFill>
            <a:round/>
          </a:ln>
        </p:spPr>
        <p:style>
          <a:lnRef idx="1">
            <a:schemeClr val="accent1"/>
          </a:lnRef>
          <a:fillRef idx="0">
            <a:schemeClr val="accent1"/>
          </a:fillRef>
          <a:effectRef idx="0">
            <a:schemeClr val="accent1"/>
          </a:effectRef>
          <a:fontRef idx="minor"/>
        </p:style>
      </p:sp>
      <p:sp>
        <p:nvSpPr>
          <p:cNvPr id="235" name="CustomShape 3"/>
          <p:cNvSpPr/>
          <p:nvPr/>
        </p:nvSpPr>
        <p:spPr>
          <a:xfrm>
            <a:off x="8995320" y="0"/>
            <a:ext cx="458640" cy="866160"/>
          </a:xfrm>
          <a:custGeom>
            <a:avLst/>
            <a:gdLst/>
            <a:ahLst/>
            <a:cxnLst/>
            <a:rect l="l" t="t" r="r" b="b"/>
            <a:pathLst>
              <a:path w="459588" h="867252">
                <a:moveTo>
                  <a:pt x="0" y="0"/>
                </a:moveTo>
                <a:lnTo>
                  <a:pt x="459588" y="0"/>
                </a:lnTo>
                <a:lnTo>
                  <a:pt x="459588" y="560072"/>
                </a:lnTo>
                <a:lnTo>
                  <a:pt x="0" y="867252"/>
                </a:lnTo>
                <a:close/>
              </a:path>
            </a:pathLst>
          </a:custGeom>
          <a:solidFill>
            <a:srgbClr val="2ABDC7"/>
          </a:solidFill>
          <a:ln>
            <a:noFill/>
          </a:ln>
        </p:spPr>
        <p:style>
          <a:lnRef idx="2">
            <a:schemeClr val="accent1">
              <a:shade val="50000"/>
            </a:schemeClr>
          </a:lnRef>
          <a:fillRef idx="1">
            <a:schemeClr val="accent1"/>
          </a:fillRef>
          <a:effectRef idx="0">
            <a:schemeClr val="accent1"/>
          </a:effectRef>
          <a:fontRef idx="minor"/>
        </p:style>
      </p:sp>
      <p:sp>
        <p:nvSpPr>
          <p:cNvPr id="236" name="Line 4"/>
          <p:cNvSpPr/>
          <p:nvPr/>
        </p:nvSpPr>
        <p:spPr>
          <a:xfrm flipV="1">
            <a:off x="9294480" y="-13320"/>
            <a:ext cx="930240" cy="655560"/>
          </a:xfrm>
          <a:prstGeom prst="line">
            <a:avLst/>
          </a:prstGeom>
          <a:ln w="12600">
            <a:solidFill>
              <a:srgbClr val="2ABDC7"/>
            </a:solidFill>
            <a:round/>
          </a:ln>
        </p:spPr>
        <p:style>
          <a:lnRef idx="1">
            <a:schemeClr val="accent1"/>
          </a:lnRef>
          <a:fillRef idx="0">
            <a:schemeClr val="accent1"/>
          </a:fillRef>
          <a:effectRef idx="0">
            <a:schemeClr val="accent1"/>
          </a:effectRef>
          <a:fontRef idx="minor"/>
        </p:style>
      </p:sp>
      <p:sp>
        <p:nvSpPr>
          <p:cNvPr id="237" name="CustomShape 5"/>
          <p:cNvSpPr/>
          <p:nvPr/>
        </p:nvSpPr>
        <p:spPr>
          <a:xfrm>
            <a:off x="4848120" y="513360"/>
            <a:ext cx="2210400" cy="6991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4000" b="0" strike="noStrike" spc="-1">
                <a:solidFill>
                  <a:srgbClr val="4C4B50"/>
                </a:solidFill>
                <a:latin typeface="微软雅黑" panose="020B0503020204020204" pitchFamily="34" charset="-122"/>
                <a:ea typeface="微软雅黑" panose="020B0503020204020204" pitchFamily="34" charset="-122"/>
              </a:rPr>
              <a:t>环境配置</a:t>
            </a:r>
            <a:endParaRPr lang="en-US" sz="4000" b="0" strike="noStrike" spc="-1">
              <a:latin typeface="Arial" panose="020B0604020202020204"/>
            </a:endParaRPr>
          </a:p>
        </p:txBody>
      </p:sp>
      <p:pic>
        <p:nvPicPr>
          <p:cNvPr id="238" name="图片 7"/>
          <p:cNvPicPr/>
          <p:nvPr/>
        </p:nvPicPr>
        <p:blipFill>
          <a:blip r:embed="rId1"/>
          <a:srcRect l="4620" r="7430" b="11067"/>
          <a:stretch>
            <a:fillRect/>
          </a:stretch>
        </p:blipFill>
        <p:spPr>
          <a:xfrm>
            <a:off x="0" y="-13320"/>
            <a:ext cx="1178280" cy="1197720"/>
          </a:xfrm>
          <a:prstGeom prst="rect">
            <a:avLst/>
          </a:prstGeom>
          <a:ln>
            <a:noFill/>
          </a:ln>
        </p:spPr>
      </p:pic>
      <p:pic>
        <p:nvPicPr>
          <p:cNvPr id="239" name="图片 238"/>
          <p:cNvPicPr/>
          <p:nvPr/>
        </p:nvPicPr>
        <p:blipFill>
          <a:blip r:embed="rId2"/>
          <a:stretch>
            <a:fillRect/>
          </a:stretch>
        </p:blipFill>
        <p:spPr>
          <a:xfrm>
            <a:off x="2926080" y="1371600"/>
            <a:ext cx="6380640" cy="5333040"/>
          </a:xfrm>
          <a:prstGeom prst="rect">
            <a:avLst/>
          </a:prstGeom>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 name="CustomShape 1"/>
          <p:cNvSpPr/>
          <p:nvPr/>
        </p:nvSpPr>
        <p:spPr>
          <a:xfrm>
            <a:off x="2751840" y="0"/>
            <a:ext cx="458640" cy="866160"/>
          </a:xfrm>
          <a:custGeom>
            <a:avLst/>
            <a:gdLst/>
            <a:ahLst/>
            <a:cxnLst/>
            <a:rect l="l" t="t" r="r" b="b"/>
            <a:pathLst>
              <a:path w="459588" h="867252">
                <a:moveTo>
                  <a:pt x="0" y="0"/>
                </a:moveTo>
                <a:lnTo>
                  <a:pt x="459588" y="0"/>
                </a:lnTo>
                <a:lnTo>
                  <a:pt x="459588" y="560072"/>
                </a:lnTo>
                <a:lnTo>
                  <a:pt x="0" y="867252"/>
                </a:lnTo>
                <a:close/>
              </a:path>
            </a:pathLst>
          </a:custGeom>
          <a:solidFill>
            <a:srgbClr val="4C4B50"/>
          </a:solidFill>
          <a:ln>
            <a:noFill/>
          </a:ln>
        </p:spPr>
        <p:style>
          <a:lnRef idx="2">
            <a:schemeClr val="accent1">
              <a:shade val="50000"/>
            </a:schemeClr>
          </a:lnRef>
          <a:fillRef idx="1">
            <a:schemeClr val="accent1"/>
          </a:fillRef>
          <a:effectRef idx="0">
            <a:schemeClr val="accent1"/>
          </a:effectRef>
          <a:fontRef idx="minor"/>
        </p:style>
      </p:sp>
      <p:sp>
        <p:nvSpPr>
          <p:cNvPr id="241" name="Line 2"/>
          <p:cNvSpPr/>
          <p:nvPr/>
        </p:nvSpPr>
        <p:spPr>
          <a:xfrm flipV="1">
            <a:off x="3051000" y="0"/>
            <a:ext cx="929880" cy="655920"/>
          </a:xfrm>
          <a:prstGeom prst="line">
            <a:avLst/>
          </a:prstGeom>
          <a:ln w="12600">
            <a:solidFill>
              <a:srgbClr val="4C4B50"/>
            </a:solidFill>
            <a:round/>
          </a:ln>
        </p:spPr>
        <p:style>
          <a:lnRef idx="1">
            <a:schemeClr val="accent1"/>
          </a:lnRef>
          <a:fillRef idx="0">
            <a:schemeClr val="accent1"/>
          </a:fillRef>
          <a:effectRef idx="0">
            <a:schemeClr val="accent1"/>
          </a:effectRef>
          <a:fontRef idx="minor"/>
        </p:style>
      </p:sp>
      <p:sp>
        <p:nvSpPr>
          <p:cNvPr id="242" name="CustomShape 3"/>
          <p:cNvSpPr/>
          <p:nvPr/>
        </p:nvSpPr>
        <p:spPr>
          <a:xfrm>
            <a:off x="8995320" y="0"/>
            <a:ext cx="458640" cy="866160"/>
          </a:xfrm>
          <a:custGeom>
            <a:avLst/>
            <a:gdLst/>
            <a:ahLst/>
            <a:cxnLst/>
            <a:rect l="l" t="t" r="r" b="b"/>
            <a:pathLst>
              <a:path w="459588" h="867252">
                <a:moveTo>
                  <a:pt x="0" y="0"/>
                </a:moveTo>
                <a:lnTo>
                  <a:pt x="459588" y="0"/>
                </a:lnTo>
                <a:lnTo>
                  <a:pt x="459588" y="560072"/>
                </a:lnTo>
                <a:lnTo>
                  <a:pt x="0" y="867252"/>
                </a:lnTo>
                <a:close/>
              </a:path>
            </a:pathLst>
          </a:custGeom>
          <a:solidFill>
            <a:srgbClr val="2ABDC7"/>
          </a:solidFill>
          <a:ln>
            <a:noFill/>
          </a:ln>
        </p:spPr>
        <p:style>
          <a:lnRef idx="2">
            <a:schemeClr val="accent1">
              <a:shade val="50000"/>
            </a:schemeClr>
          </a:lnRef>
          <a:fillRef idx="1">
            <a:schemeClr val="accent1"/>
          </a:fillRef>
          <a:effectRef idx="0">
            <a:schemeClr val="accent1"/>
          </a:effectRef>
          <a:fontRef idx="minor"/>
        </p:style>
      </p:sp>
      <p:sp>
        <p:nvSpPr>
          <p:cNvPr id="243" name="Line 4"/>
          <p:cNvSpPr/>
          <p:nvPr/>
        </p:nvSpPr>
        <p:spPr>
          <a:xfrm flipV="1">
            <a:off x="9294480" y="-13320"/>
            <a:ext cx="930240" cy="655560"/>
          </a:xfrm>
          <a:prstGeom prst="line">
            <a:avLst/>
          </a:prstGeom>
          <a:ln w="12600">
            <a:solidFill>
              <a:srgbClr val="2ABDC7"/>
            </a:solidFill>
            <a:round/>
          </a:ln>
        </p:spPr>
        <p:style>
          <a:lnRef idx="1">
            <a:schemeClr val="accent1"/>
          </a:lnRef>
          <a:fillRef idx="0">
            <a:schemeClr val="accent1"/>
          </a:fillRef>
          <a:effectRef idx="0">
            <a:schemeClr val="accent1"/>
          </a:effectRef>
          <a:fontRef idx="minor"/>
        </p:style>
      </p:sp>
      <p:sp>
        <p:nvSpPr>
          <p:cNvPr id="244" name="CustomShape 5"/>
          <p:cNvSpPr/>
          <p:nvPr/>
        </p:nvSpPr>
        <p:spPr>
          <a:xfrm>
            <a:off x="4848120" y="513360"/>
            <a:ext cx="2210400" cy="6991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4000" b="0" strike="noStrike" spc="-1">
                <a:solidFill>
                  <a:srgbClr val="4C4B50"/>
                </a:solidFill>
                <a:latin typeface="微软雅黑" panose="020B0503020204020204" pitchFamily="34" charset="-122"/>
                <a:ea typeface="微软雅黑" panose="020B0503020204020204" pitchFamily="34" charset="-122"/>
              </a:rPr>
              <a:t>环境配置</a:t>
            </a:r>
            <a:endParaRPr lang="en-US" sz="4000" b="0" strike="noStrike" spc="-1">
              <a:latin typeface="Arial" panose="020B0604020202020204"/>
            </a:endParaRPr>
          </a:p>
        </p:txBody>
      </p:sp>
      <p:pic>
        <p:nvPicPr>
          <p:cNvPr id="245" name="图片 7"/>
          <p:cNvPicPr/>
          <p:nvPr/>
        </p:nvPicPr>
        <p:blipFill>
          <a:blip r:embed="rId1"/>
          <a:srcRect l="4620" r="7430" b="11067"/>
          <a:stretch>
            <a:fillRect/>
          </a:stretch>
        </p:blipFill>
        <p:spPr>
          <a:xfrm>
            <a:off x="0" y="-13320"/>
            <a:ext cx="1178280" cy="1197720"/>
          </a:xfrm>
          <a:prstGeom prst="rect">
            <a:avLst/>
          </a:prstGeom>
          <a:ln>
            <a:noFill/>
          </a:ln>
        </p:spPr>
      </p:pic>
      <p:pic>
        <p:nvPicPr>
          <p:cNvPr id="246" name="图片 245"/>
          <p:cNvPicPr/>
          <p:nvPr/>
        </p:nvPicPr>
        <p:blipFill>
          <a:blip r:embed="rId2"/>
          <a:stretch>
            <a:fillRect/>
          </a:stretch>
        </p:blipFill>
        <p:spPr>
          <a:xfrm>
            <a:off x="3017520" y="175680"/>
            <a:ext cx="6066720" cy="1744200"/>
          </a:xfrm>
          <a:prstGeom prst="rect">
            <a:avLst/>
          </a:prstGeom>
          <a:ln>
            <a:noFill/>
          </a:ln>
        </p:spPr>
      </p:pic>
      <p:pic>
        <p:nvPicPr>
          <p:cNvPr id="247" name="图片 246"/>
          <p:cNvPicPr/>
          <p:nvPr/>
        </p:nvPicPr>
        <p:blipFill>
          <a:blip r:embed="rId3"/>
          <a:stretch>
            <a:fillRect/>
          </a:stretch>
        </p:blipFill>
        <p:spPr>
          <a:xfrm>
            <a:off x="2743200" y="2053440"/>
            <a:ext cx="6583320" cy="4712760"/>
          </a:xfrm>
          <a:prstGeom prst="rect">
            <a:avLst/>
          </a:prstGeom>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等腰三角形 10"/>
          <p:cNvSpPr/>
          <p:nvPr/>
        </p:nvSpPr>
        <p:spPr>
          <a:xfrm rot="10800000" flipV="1">
            <a:off x="291" y="173"/>
            <a:ext cx="6238655" cy="4452017"/>
          </a:xfrm>
          <a:prstGeom prst="triangle">
            <a:avLst/>
          </a:prstGeom>
          <a:blipFill dpi="0" rotWithShape="1">
            <a:blip r:embed="rId1"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6" name="TextBox 48"/>
          <p:cNvSpPr txBox="1"/>
          <p:nvPr/>
        </p:nvSpPr>
        <p:spPr>
          <a:xfrm>
            <a:off x="7361465" y="3489844"/>
            <a:ext cx="3755083" cy="492443"/>
          </a:xfrm>
          <a:prstGeom prst="rect">
            <a:avLst/>
          </a:prstGeom>
          <a:noFill/>
        </p:spPr>
        <p:txBody>
          <a:bodyPr wrap="square" lIns="0" tIns="0" rIns="0" bIns="0" rtlCol="0">
            <a:spAutoFit/>
          </a:bodyPr>
          <a:lstStyle/>
          <a:p>
            <a:pPr>
              <a:buFontTx/>
              <a:buNone/>
            </a:pPr>
            <a:r>
              <a:rPr lang="zh-CN" altLang="en-US" sz="3200" dirty="0">
                <a:solidFill>
                  <a:srgbClr val="4C4B50"/>
                </a:solidFill>
                <a:latin typeface="微软雅黑" panose="020B0503020204020204" pitchFamily="34" charset="-122"/>
                <a:ea typeface="微软雅黑" panose="020B0503020204020204" pitchFamily="34" charset="-122"/>
              </a:rPr>
              <a:t>优先级调度</a:t>
            </a:r>
            <a:endParaRPr lang="zh-CN" altLang="en-US" sz="3200" dirty="0">
              <a:solidFill>
                <a:srgbClr val="4C4B50"/>
              </a:solidFill>
              <a:latin typeface="微软雅黑" panose="020B0503020204020204" pitchFamily="34" charset="-122"/>
              <a:ea typeface="微软雅黑" panose="020B0503020204020204" pitchFamily="34" charset="-122"/>
            </a:endParaRPr>
          </a:p>
        </p:txBody>
      </p:sp>
      <p:sp>
        <p:nvSpPr>
          <p:cNvPr id="28" name="矩形 259"/>
          <p:cNvSpPr>
            <a:spLocks noChangeArrowheads="1"/>
          </p:cNvSpPr>
          <p:nvPr/>
        </p:nvSpPr>
        <p:spPr bwMode="auto">
          <a:xfrm>
            <a:off x="5159569" y="2686956"/>
            <a:ext cx="2082552" cy="2098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86697" tIns="43348" rIns="86697" bIns="43348">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buNone/>
            </a:pPr>
            <a:r>
              <a:rPr lang="en-US" altLang="zh-CN" sz="13065" cap="all" spc="284" dirty="0">
                <a:solidFill>
                  <a:srgbClr val="2ABDC7"/>
                </a:solidFill>
                <a:latin typeface="Impact" panose="020B0806030902050204" pitchFamily="34" charset="0"/>
                <a:cs typeface="Arial" panose="020B0604020202020204" pitchFamily="34" charset="0"/>
              </a:rPr>
              <a:t>02</a:t>
            </a:r>
            <a:endParaRPr lang="zh-CN" altLang="en-US" sz="13065" cap="all" spc="284" dirty="0">
              <a:solidFill>
                <a:srgbClr val="2ABDC7"/>
              </a:solidFill>
              <a:latin typeface="Impact" panose="020B0806030902050204" pitchFamily="34" charset="0"/>
              <a:cs typeface="Arial" panose="020B0604020202020204" pitchFamily="34" charset="0"/>
            </a:endParaRPr>
          </a:p>
        </p:txBody>
      </p:sp>
      <p:sp>
        <p:nvSpPr>
          <p:cNvPr id="13" name="等腰三角形 12"/>
          <p:cNvSpPr/>
          <p:nvPr/>
        </p:nvSpPr>
        <p:spPr>
          <a:xfrm>
            <a:off x="-37811" y="3737558"/>
            <a:ext cx="4770824" cy="3120444"/>
          </a:xfrm>
          <a:prstGeom prst="triangle">
            <a:avLst/>
          </a:prstGeom>
          <a:solidFill>
            <a:srgbClr val="2ABD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28"/>
                                        </p:tgtEl>
                                        <p:attrNameLst>
                                          <p:attrName>style.visibility</p:attrName>
                                        </p:attrNameLst>
                                      </p:cBhvr>
                                      <p:to>
                                        <p:strVal val="visible"/>
                                      </p:to>
                                    </p:set>
                                    <p:anim calcmode="lin" valueType="num">
                                      <p:cBhvr>
                                        <p:cTn id="7" dur="500" fill="hold"/>
                                        <p:tgtEl>
                                          <p:spTgt spid="28"/>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28"/>
                                        </p:tgtEl>
                                        <p:attrNameLst>
                                          <p:attrName>ppt_y</p:attrName>
                                        </p:attrNameLst>
                                      </p:cBhvr>
                                      <p:tavLst>
                                        <p:tav tm="0">
                                          <p:val>
                                            <p:strVal val="#ppt_y"/>
                                          </p:val>
                                        </p:tav>
                                        <p:tav tm="100000">
                                          <p:val>
                                            <p:strVal val="#ppt_y"/>
                                          </p:val>
                                        </p:tav>
                                      </p:tavLst>
                                    </p:anim>
                                    <p:anim calcmode="lin" valueType="num">
                                      <p:cBhvr>
                                        <p:cTn id="9" dur="500" fill="hold"/>
                                        <p:tgtEl>
                                          <p:spTgt spid="28"/>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28"/>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28"/>
                                        </p:tgtEl>
                                      </p:cBhvr>
                                    </p:animEffect>
                                  </p:childTnLst>
                                </p:cTn>
                              </p:par>
                            </p:childTnLst>
                          </p:cTn>
                        </p:par>
                        <p:par>
                          <p:cTn id="12" fill="hold">
                            <p:stCondLst>
                              <p:cond delay="550"/>
                            </p:stCondLst>
                            <p:childTnLst>
                              <p:par>
                                <p:cTn id="13" presetID="26" presetClass="emph" presetSubtype="0" fill="hold" grpId="1" nodeType="afterEffect">
                                  <p:stCondLst>
                                    <p:cond delay="0"/>
                                  </p:stCondLst>
                                  <p:iterate type="lt">
                                    <p:tmPct val="0"/>
                                  </p:iterate>
                                  <p:childTnLst>
                                    <p:animEffect transition="out" filter="fade">
                                      <p:cBhvr>
                                        <p:cTn id="14" dur="500" tmFilter="0, 0; .2, .5; .8, .5; 1, 0"/>
                                        <p:tgtEl>
                                          <p:spTgt spid="28"/>
                                        </p:tgtEl>
                                      </p:cBhvr>
                                    </p:animEffect>
                                    <p:animScale>
                                      <p:cBhvr>
                                        <p:cTn id="15" dur="250" autoRev="1" fill="hold"/>
                                        <p:tgtEl>
                                          <p:spTgt spid="28"/>
                                        </p:tgtEl>
                                      </p:cBhvr>
                                      <p:by x="105000" y="105000"/>
                                    </p:animScale>
                                  </p:childTnLst>
                                </p:cTn>
                              </p:par>
                            </p:childTnLst>
                          </p:cTn>
                        </p:par>
                        <p:par>
                          <p:cTn id="16" fill="hold">
                            <p:stCondLst>
                              <p:cond delay="1049"/>
                            </p:stCondLst>
                            <p:childTnLst>
                              <p:par>
                                <p:cTn id="17" presetID="22" presetClass="entr" presetSubtype="8" fill="hold" grpId="0" nodeType="afterEffect">
                                  <p:stCondLst>
                                    <p:cond delay="0"/>
                                  </p:stCondLst>
                                  <p:iterate type="lt">
                                    <p:tmPct val="30000"/>
                                  </p:iterate>
                                  <p:childTnLst>
                                    <p:set>
                                      <p:cBhvr>
                                        <p:cTn id="18" dur="1" fill="hold">
                                          <p:stCondLst>
                                            <p:cond delay="0"/>
                                          </p:stCondLst>
                                        </p:cTn>
                                        <p:tgtEl>
                                          <p:spTgt spid="26"/>
                                        </p:tgtEl>
                                        <p:attrNameLst>
                                          <p:attrName>style.visibility</p:attrName>
                                        </p:attrNameLst>
                                      </p:cBhvr>
                                      <p:to>
                                        <p:strVal val="visible"/>
                                      </p:to>
                                    </p:set>
                                    <p:animEffect transition="in" filter="wipe(left)">
                                      <p:cBhvr>
                                        <p:cTn id="19" dur="200"/>
                                        <p:tgtEl>
                                          <p:spTgt spid="26"/>
                                        </p:tgtEl>
                                      </p:cBhvr>
                                    </p:animEffect>
                                  </p:childTnLst>
                                </p:cTn>
                              </p:par>
                              <p:par>
                                <p:cTn id="20" presetID="36" presetClass="emph" presetSubtype="0" fill="hold" grpId="1" nodeType="withEffect">
                                  <p:stCondLst>
                                    <p:cond delay="0"/>
                                  </p:stCondLst>
                                  <p:iterate type="lt">
                                    <p:tmPct val="30000"/>
                                  </p:iterate>
                                  <p:childTnLst>
                                    <p:animScale>
                                      <p:cBhvr>
                                        <p:cTn id="21" dur="50" autoRev="1" fill="hold">
                                          <p:stCondLst>
                                            <p:cond delay="0"/>
                                          </p:stCondLst>
                                        </p:cTn>
                                        <p:tgtEl>
                                          <p:spTgt spid="26"/>
                                        </p:tgtEl>
                                      </p:cBhvr>
                                      <p:to x="80000" y="100000"/>
                                    </p:animScale>
                                    <p:anim by="(#ppt_w*0.10)" calcmode="lin" valueType="num">
                                      <p:cBhvr>
                                        <p:cTn id="22" dur="50" autoRev="1" fill="hold">
                                          <p:stCondLst>
                                            <p:cond delay="0"/>
                                          </p:stCondLst>
                                        </p:cTn>
                                        <p:tgtEl>
                                          <p:spTgt spid="26"/>
                                        </p:tgtEl>
                                        <p:attrNameLst>
                                          <p:attrName>ppt_x</p:attrName>
                                        </p:attrNameLst>
                                      </p:cBhvr>
                                    </p:anim>
                                    <p:anim by="(-#ppt_w*0.10)" calcmode="lin" valueType="num">
                                      <p:cBhvr>
                                        <p:cTn id="23" dur="50" autoRev="1" fill="hold">
                                          <p:stCondLst>
                                            <p:cond delay="0"/>
                                          </p:stCondLst>
                                        </p:cTn>
                                        <p:tgtEl>
                                          <p:spTgt spid="26"/>
                                        </p:tgtEl>
                                        <p:attrNameLst>
                                          <p:attrName>ppt_y</p:attrName>
                                        </p:attrNameLst>
                                      </p:cBhvr>
                                    </p:anim>
                                    <p:animRot by="-480000">
                                      <p:cBhvr>
                                        <p:cTn id="24" dur="50" autoRev="1" fill="hold">
                                          <p:stCondLst>
                                            <p:cond delay="0"/>
                                          </p:stCondLst>
                                        </p:cTn>
                                        <p:tgtEl>
                                          <p:spTgt spid="2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6" grpId="1"/>
      <p:bldP spid="28" grpId="0"/>
      <p:bldP spid="28" grpI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1" cstate="print">
            <a:extLst>
              <a:ext uri="{28A0092B-C50C-407E-A947-70E740481C1C}">
                <a14:useLocalDpi xmlns:a14="http://schemas.microsoft.com/office/drawing/2010/main" val="0"/>
              </a:ext>
            </a:extLst>
          </a:blip>
          <a:srcRect l="3886" t="8347" r="82147" b="49503"/>
          <a:stretch>
            <a:fillRect/>
          </a:stretch>
        </p:blipFill>
        <p:spPr>
          <a:xfrm flipH="1" flipV="1">
            <a:off x="1572382" y="1882093"/>
            <a:ext cx="822613" cy="1049541"/>
          </a:xfrm>
          <a:prstGeom prst="rect">
            <a:avLst/>
          </a:prstGeom>
        </p:spPr>
      </p:pic>
      <p:pic>
        <p:nvPicPr>
          <p:cNvPr id="3" name="图片 2"/>
          <p:cNvPicPr>
            <a:picLocks noChangeAspect="1"/>
          </p:cNvPicPr>
          <p:nvPr/>
        </p:nvPicPr>
        <p:blipFill rotWithShape="1">
          <a:blip r:embed="rId1" cstate="print">
            <a:extLst>
              <a:ext uri="{28A0092B-C50C-407E-A947-70E740481C1C}">
                <a14:useLocalDpi xmlns:a14="http://schemas.microsoft.com/office/drawing/2010/main" val="0"/>
              </a:ext>
            </a:extLst>
          </a:blip>
          <a:srcRect l="3886" t="8347" r="82147" b="49503"/>
          <a:stretch>
            <a:fillRect/>
          </a:stretch>
        </p:blipFill>
        <p:spPr>
          <a:xfrm>
            <a:off x="4958976" y="4601033"/>
            <a:ext cx="822613" cy="1049541"/>
          </a:xfrm>
          <a:prstGeom prst="rect">
            <a:avLst/>
          </a:prstGeom>
        </p:spPr>
      </p:pic>
      <p:pic>
        <p:nvPicPr>
          <p:cNvPr id="4" name="图片 3"/>
          <p:cNvPicPr>
            <a:picLocks noChangeAspect="1"/>
          </p:cNvPicPr>
          <p:nvPr/>
        </p:nvPicPr>
        <p:blipFill rotWithShape="1">
          <a:blip r:embed="rId1" cstate="print">
            <a:extLst>
              <a:ext uri="{28A0092B-C50C-407E-A947-70E740481C1C}">
                <a14:useLocalDpi xmlns:a14="http://schemas.microsoft.com/office/drawing/2010/main" val="0"/>
              </a:ext>
            </a:extLst>
          </a:blip>
          <a:srcRect l="3886" t="8347" r="82147" b="49503"/>
          <a:stretch>
            <a:fillRect/>
          </a:stretch>
        </p:blipFill>
        <p:spPr>
          <a:xfrm flipH="1" flipV="1">
            <a:off x="6712858" y="1889090"/>
            <a:ext cx="822613" cy="1049541"/>
          </a:xfrm>
          <a:prstGeom prst="rect">
            <a:avLst/>
          </a:prstGeom>
        </p:spPr>
      </p:pic>
      <p:pic>
        <p:nvPicPr>
          <p:cNvPr id="5" name="图片 4"/>
          <p:cNvPicPr>
            <a:picLocks noChangeAspect="1"/>
          </p:cNvPicPr>
          <p:nvPr/>
        </p:nvPicPr>
        <p:blipFill rotWithShape="1">
          <a:blip r:embed="rId1" cstate="print">
            <a:extLst>
              <a:ext uri="{28A0092B-C50C-407E-A947-70E740481C1C}">
                <a14:useLocalDpi xmlns:a14="http://schemas.microsoft.com/office/drawing/2010/main" val="0"/>
              </a:ext>
            </a:extLst>
          </a:blip>
          <a:srcRect l="3886" t="8347" r="82147" b="49503"/>
          <a:stretch>
            <a:fillRect/>
          </a:stretch>
        </p:blipFill>
        <p:spPr>
          <a:xfrm>
            <a:off x="9838191" y="4601033"/>
            <a:ext cx="822613" cy="1049541"/>
          </a:xfrm>
          <a:prstGeom prst="rect">
            <a:avLst/>
          </a:prstGeom>
        </p:spPr>
      </p:pic>
      <p:sp>
        <p:nvSpPr>
          <p:cNvPr id="6" name="任意多边形 5"/>
          <p:cNvSpPr/>
          <p:nvPr/>
        </p:nvSpPr>
        <p:spPr>
          <a:xfrm>
            <a:off x="0" y="2670629"/>
            <a:ext cx="12192000" cy="1770745"/>
          </a:xfrm>
          <a:custGeom>
            <a:avLst/>
            <a:gdLst>
              <a:gd name="connsiteX0" fmla="*/ 0 w 12221029"/>
              <a:gd name="connsiteY0" fmla="*/ 1393371 h 1770745"/>
              <a:gd name="connsiteX1" fmla="*/ 2235200 w 12221029"/>
              <a:gd name="connsiteY1" fmla="*/ 508000 h 1770745"/>
              <a:gd name="connsiteX2" fmla="*/ 5050972 w 12221029"/>
              <a:gd name="connsiteY2" fmla="*/ 1770742 h 1770745"/>
              <a:gd name="connsiteX3" fmla="*/ 7373258 w 12221029"/>
              <a:gd name="connsiteY3" fmla="*/ 522514 h 1770745"/>
              <a:gd name="connsiteX4" fmla="*/ 10130972 w 12221029"/>
              <a:gd name="connsiteY4" fmla="*/ 1465942 h 1770745"/>
              <a:gd name="connsiteX5" fmla="*/ 12221029 w 12221029"/>
              <a:gd name="connsiteY5" fmla="*/ 0 h 1770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221029" h="1770745">
                <a:moveTo>
                  <a:pt x="0" y="1393371"/>
                </a:moveTo>
                <a:cubicBezTo>
                  <a:pt x="696685" y="919238"/>
                  <a:pt x="1393371" y="445105"/>
                  <a:pt x="2235200" y="508000"/>
                </a:cubicBezTo>
                <a:cubicBezTo>
                  <a:pt x="3077029" y="570895"/>
                  <a:pt x="4194629" y="1768323"/>
                  <a:pt x="5050972" y="1770742"/>
                </a:cubicBezTo>
                <a:cubicBezTo>
                  <a:pt x="5907315" y="1773161"/>
                  <a:pt x="6526591" y="573314"/>
                  <a:pt x="7373258" y="522514"/>
                </a:cubicBezTo>
                <a:cubicBezTo>
                  <a:pt x="8219925" y="471714"/>
                  <a:pt x="9323010" y="1553028"/>
                  <a:pt x="10130972" y="1465942"/>
                </a:cubicBezTo>
                <a:cubicBezTo>
                  <a:pt x="10938934" y="1378856"/>
                  <a:pt x="11579981" y="689428"/>
                  <a:pt x="12221029" y="0"/>
                </a:cubicBezTo>
              </a:path>
            </a:pathLst>
          </a:custGeom>
          <a:noFill/>
          <a:ln w="19050">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1862664" y="2854804"/>
            <a:ext cx="667660" cy="66766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4702623" y="4012712"/>
            <a:ext cx="667660" cy="66766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7075708" y="2931634"/>
            <a:ext cx="667660" cy="66766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9705213" y="3774845"/>
            <a:ext cx="667660" cy="66766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2018400" y="2974940"/>
            <a:ext cx="356188" cy="461665"/>
          </a:xfrm>
          <a:prstGeom prst="rect">
            <a:avLst/>
          </a:prstGeom>
          <a:noFill/>
        </p:spPr>
        <p:txBody>
          <a:bodyPr wrap="none" rtlCol="0">
            <a:spAutoFit/>
          </a:bodyPr>
          <a:lstStyle/>
          <a:p>
            <a:pPr algn="ctr"/>
            <a:r>
              <a:rPr lang="en-US" altLang="zh-CN" sz="2400" dirty="0">
                <a:solidFill>
                  <a:schemeClr val="bg1"/>
                </a:solidFill>
              </a:rPr>
              <a:t>1</a:t>
            </a:r>
            <a:endParaRPr lang="zh-CN" altLang="en-US" sz="2400" dirty="0">
              <a:solidFill>
                <a:schemeClr val="bg1"/>
              </a:solidFill>
            </a:endParaRPr>
          </a:p>
        </p:txBody>
      </p:sp>
      <p:sp>
        <p:nvSpPr>
          <p:cNvPr id="12" name="文本框 11"/>
          <p:cNvSpPr txBox="1"/>
          <p:nvPr/>
        </p:nvSpPr>
        <p:spPr>
          <a:xfrm>
            <a:off x="4858359" y="4115709"/>
            <a:ext cx="356188" cy="461665"/>
          </a:xfrm>
          <a:prstGeom prst="rect">
            <a:avLst/>
          </a:prstGeom>
          <a:noFill/>
        </p:spPr>
        <p:txBody>
          <a:bodyPr wrap="none" rtlCol="0">
            <a:spAutoFit/>
          </a:bodyPr>
          <a:lstStyle/>
          <a:p>
            <a:pPr algn="ctr"/>
            <a:r>
              <a:rPr lang="en-US" altLang="zh-CN" sz="2400" dirty="0">
                <a:solidFill>
                  <a:schemeClr val="bg1"/>
                </a:solidFill>
              </a:rPr>
              <a:t>2</a:t>
            </a:r>
            <a:endParaRPr lang="zh-CN" altLang="en-US" sz="2400" dirty="0">
              <a:solidFill>
                <a:schemeClr val="bg1"/>
              </a:solidFill>
            </a:endParaRPr>
          </a:p>
        </p:txBody>
      </p:sp>
      <p:sp>
        <p:nvSpPr>
          <p:cNvPr id="13" name="文本框 12"/>
          <p:cNvSpPr txBox="1"/>
          <p:nvPr/>
        </p:nvSpPr>
        <p:spPr>
          <a:xfrm>
            <a:off x="7231444" y="3043811"/>
            <a:ext cx="356188" cy="461665"/>
          </a:xfrm>
          <a:prstGeom prst="rect">
            <a:avLst/>
          </a:prstGeom>
          <a:noFill/>
        </p:spPr>
        <p:txBody>
          <a:bodyPr wrap="none" rtlCol="0">
            <a:spAutoFit/>
          </a:bodyPr>
          <a:lstStyle/>
          <a:p>
            <a:pPr algn="ctr"/>
            <a:r>
              <a:rPr lang="en-US" altLang="zh-CN" sz="2400" dirty="0">
                <a:solidFill>
                  <a:schemeClr val="bg1"/>
                </a:solidFill>
              </a:rPr>
              <a:t>3</a:t>
            </a:r>
            <a:endParaRPr lang="zh-CN" altLang="en-US" sz="2400" dirty="0">
              <a:solidFill>
                <a:schemeClr val="bg1"/>
              </a:solidFill>
            </a:endParaRPr>
          </a:p>
        </p:txBody>
      </p:sp>
      <p:sp>
        <p:nvSpPr>
          <p:cNvPr id="14" name="文本框 13"/>
          <p:cNvSpPr txBox="1"/>
          <p:nvPr/>
        </p:nvSpPr>
        <p:spPr>
          <a:xfrm>
            <a:off x="9860949" y="3881940"/>
            <a:ext cx="356188" cy="461665"/>
          </a:xfrm>
          <a:prstGeom prst="rect">
            <a:avLst/>
          </a:prstGeom>
          <a:noFill/>
        </p:spPr>
        <p:txBody>
          <a:bodyPr wrap="none" rtlCol="0">
            <a:spAutoFit/>
          </a:bodyPr>
          <a:lstStyle/>
          <a:p>
            <a:pPr algn="ctr"/>
            <a:r>
              <a:rPr lang="en-US" altLang="zh-CN" sz="2400" dirty="0">
                <a:solidFill>
                  <a:schemeClr val="bg1"/>
                </a:solidFill>
              </a:rPr>
              <a:t>4</a:t>
            </a:r>
            <a:endParaRPr lang="zh-CN" altLang="en-US" sz="2400" dirty="0">
              <a:solidFill>
                <a:schemeClr val="bg1"/>
              </a:solidFill>
            </a:endParaRPr>
          </a:p>
        </p:txBody>
      </p:sp>
      <p:grpSp>
        <p:nvGrpSpPr>
          <p:cNvPr id="17" name="组合 16"/>
          <p:cNvGrpSpPr/>
          <p:nvPr/>
        </p:nvGrpSpPr>
        <p:grpSpPr>
          <a:xfrm>
            <a:off x="2530324" y="2092061"/>
            <a:ext cx="3555924" cy="656069"/>
            <a:chOff x="2540076" y="2095867"/>
            <a:chExt cx="3555924" cy="656069"/>
          </a:xfrm>
        </p:grpSpPr>
        <p:sp>
          <p:nvSpPr>
            <p:cNvPr id="15" name="文本框 14"/>
            <p:cNvSpPr txBox="1"/>
            <p:nvPr/>
          </p:nvSpPr>
          <p:spPr>
            <a:xfrm>
              <a:off x="2540076" y="2095867"/>
              <a:ext cx="3023067" cy="497957"/>
            </a:xfrm>
            <a:prstGeom prst="rect">
              <a:avLst/>
            </a:prstGeom>
          </p:spPr>
          <p:txBody>
            <a:bodyPr wrap="square">
              <a:spAutoFit/>
              <a:scene3d>
                <a:camera prst="orthographicFront"/>
                <a:lightRig rig="threePt" dir="t"/>
              </a:scene3d>
              <a:sp3d contourW="12700"/>
            </a:bodyPr>
            <a:lstStyle>
              <a:defPPr>
                <a:defRPr lang="zh-CN"/>
              </a:defPPr>
              <a:lvl1pPr algn="just">
                <a:lnSpc>
                  <a:spcPct val="120000"/>
                </a:lnSpc>
                <a:defRPr sz="2400" b="1">
                  <a:solidFill>
                    <a:srgbClr val="1C75BC"/>
                  </a:solidFill>
                  <a:latin typeface="迷你简准圆" panose="03000509000000000000" pitchFamily="65" charset="-122"/>
                  <a:ea typeface="迷你简准圆" panose="03000509000000000000" pitchFamily="65" charset="-122"/>
                </a:defRPr>
              </a:lvl1pPr>
            </a:lstStyle>
            <a:p>
              <a:pPr>
                <a:buFontTx/>
                <a:buNone/>
              </a:pPr>
              <a:r>
                <a:rPr lang="zh-CN" altLang="en-US" dirty="0">
                  <a:solidFill>
                    <a:srgbClr val="4C4B50"/>
                  </a:solidFill>
                  <a:latin typeface="微软雅黑" panose="020B0503020204020204" pitchFamily="34" charset="-122"/>
                  <a:ea typeface="微软雅黑" panose="020B0503020204020204" pitchFamily="34" charset="-122"/>
                </a:rPr>
                <a:t>观察分析</a:t>
              </a:r>
              <a:endParaRPr lang="zh-CN" altLang="en-US" dirty="0">
                <a:solidFill>
                  <a:srgbClr val="4C4B50"/>
                </a:solidFill>
                <a:latin typeface="微软雅黑" panose="020B0503020204020204" pitchFamily="34" charset="-122"/>
                <a:ea typeface="微软雅黑" panose="020B0503020204020204" pitchFamily="34" charset="-122"/>
              </a:endParaRPr>
            </a:p>
          </p:txBody>
        </p:sp>
        <p:sp>
          <p:nvSpPr>
            <p:cNvPr id="16" name="文本框 15"/>
            <p:cNvSpPr txBox="1"/>
            <p:nvPr/>
          </p:nvSpPr>
          <p:spPr>
            <a:xfrm>
              <a:off x="2540076" y="2529888"/>
              <a:ext cx="3555924" cy="222048"/>
            </a:xfrm>
            <a:prstGeom prst="rect">
              <a:avLst/>
            </a:prstGeom>
            <a:noFill/>
          </p:spPr>
          <p:txBody>
            <a:bodyPr wrap="square" rtlCol="0">
              <a:spAutoFit/>
              <a:scene3d>
                <a:camera prst="orthographicFront"/>
                <a:lightRig rig="threePt" dir="t"/>
              </a:scene3d>
              <a:sp3d contourW="12700"/>
            </a:bodyPr>
            <a:lstStyle/>
            <a:p>
              <a:pPr>
                <a:lnSpc>
                  <a:spcPct val="114000"/>
                </a:lnSpc>
              </a:pPr>
              <a:endParaRPr lang="en-US" altLang="zh-CN" sz="800" dirty="0">
                <a:solidFill>
                  <a:schemeClr val="bg1">
                    <a:lumMod val="50000"/>
                  </a:schemeClr>
                </a:solidFill>
                <a:latin typeface="+mj-ea"/>
                <a:ea typeface="+mj-ea"/>
              </a:endParaRPr>
            </a:p>
          </p:txBody>
        </p:sp>
      </p:grpSp>
      <p:grpSp>
        <p:nvGrpSpPr>
          <p:cNvPr id="18" name="组合 17"/>
          <p:cNvGrpSpPr/>
          <p:nvPr/>
        </p:nvGrpSpPr>
        <p:grpSpPr>
          <a:xfrm>
            <a:off x="7587632" y="2095867"/>
            <a:ext cx="3555924" cy="656069"/>
            <a:chOff x="2540076" y="2095867"/>
            <a:chExt cx="3555924" cy="656069"/>
          </a:xfrm>
        </p:grpSpPr>
        <p:sp>
          <p:nvSpPr>
            <p:cNvPr id="19" name="文本框 18"/>
            <p:cNvSpPr txBox="1"/>
            <p:nvPr/>
          </p:nvSpPr>
          <p:spPr>
            <a:xfrm>
              <a:off x="2540076" y="2095867"/>
              <a:ext cx="3023067" cy="497957"/>
            </a:xfrm>
            <a:prstGeom prst="rect">
              <a:avLst/>
            </a:prstGeom>
          </p:spPr>
          <p:txBody>
            <a:bodyPr wrap="square">
              <a:spAutoFit/>
              <a:scene3d>
                <a:camera prst="orthographicFront"/>
                <a:lightRig rig="threePt" dir="t"/>
              </a:scene3d>
              <a:sp3d contourW="12700"/>
            </a:bodyPr>
            <a:lstStyle>
              <a:defPPr>
                <a:defRPr lang="zh-CN"/>
              </a:defPPr>
              <a:lvl1pPr algn="just">
                <a:lnSpc>
                  <a:spcPct val="120000"/>
                </a:lnSpc>
                <a:defRPr sz="2400" b="1">
                  <a:solidFill>
                    <a:srgbClr val="1C75BC"/>
                  </a:solidFill>
                  <a:latin typeface="迷你简准圆" panose="03000509000000000000" pitchFamily="65" charset="-122"/>
                  <a:ea typeface="迷你简准圆" panose="03000509000000000000" pitchFamily="65" charset="-122"/>
                </a:defRPr>
              </a:lvl1pPr>
            </a:lstStyle>
            <a:p>
              <a:pPr algn="l"/>
              <a:r>
                <a:rPr lang="zh-CN" altLang="en-US" dirty="0">
                  <a:solidFill>
                    <a:schemeClr val="tx1">
                      <a:lumMod val="65000"/>
                      <a:lumOff val="35000"/>
                    </a:schemeClr>
                  </a:solidFill>
                </a:rPr>
                <a:t>逐步修改</a:t>
              </a:r>
              <a:endParaRPr lang="zh-CN" altLang="en-US" dirty="0">
                <a:solidFill>
                  <a:schemeClr val="tx1">
                    <a:lumMod val="65000"/>
                    <a:lumOff val="35000"/>
                  </a:schemeClr>
                </a:solidFill>
              </a:endParaRPr>
            </a:p>
          </p:txBody>
        </p:sp>
        <p:sp>
          <p:nvSpPr>
            <p:cNvPr id="20" name="文本框 19"/>
            <p:cNvSpPr txBox="1"/>
            <p:nvPr/>
          </p:nvSpPr>
          <p:spPr>
            <a:xfrm>
              <a:off x="2540076" y="2529888"/>
              <a:ext cx="3555924" cy="222048"/>
            </a:xfrm>
            <a:prstGeom prst="rect">
              <a:avLst/>
            </a:prstGeom>
            <a:noFill/>
          </p:spPr>
          <p:txBody>
            <a:bodyPr wrap="square" rtlCol="0">
              <a:spAutoFit/>
              <a:scene3d>
                <a:camera prst="orthographicFront"/>
                <a:lightRig rig="threePt" dir="t"/>
              </a:scene3d>
              <a:sp3d contourW="12700"/>
            </a:bodyPr>
            <a:lstStyle/>
            <a:p>
              <a:pPr>
                <a:lnSpc>
                  <a:spcPct val="114000"/>
                </a:lnSpc>
              </a:pPr>
              <a:endParaRPr lang="en-US" altLang="zh-CN" sz="800" dirty="0">
                <a:solidFill>
                  <a:schemeClr val="bg1">
                    <a:lumMod val="50000"/>
                  </a:schemeClr>
                </a:solidFill>
                <a:latin typeface="+mj-ea"/>
                <a:ea typeface="+mj-ea"/>
              </a:endParaRPr>
            </a:p>
          </p:txBody>
        </p:sp>
      </p:grpSp>
      <p:grpSp>
        <p:nvGrpSpPr>
          <p:cNvPr id="21" name="组合 20"/>
          <p:cNvGrpSpPr/>
          <p:nvPr/>
        </p:nvGrpSpPr>
        <p:grpSpPr>
          <a:xfrm>
            <a:off x="6282267" y="4628472"/>
            <a:ext cx="3555924" cy="941155"/>
            <a:chOff x="2540076" y="2095867"/>
            <a:chExt cx="3555924" cy="941155"/>
          </a:xfrm>
        </p:grpSpPr>
        <p:sp>
          <p:nvSpPr>
            <p:cNvPr id="22" name="文本框 21"/>
            <p:cNvSpPr txBox="1"/>
            <p:nvPr/>
          </p:nvSpPr>
          <p:spPr>
            <a:xfrm>
              <a:off x="3072933" y="2095867"/>
              <a:ext cx="3023067" cy="941155"/>
            </a:xfrm>
            <a:prstGeom prst="rect">
              <a:avLst/>
            </a:prstGeom>
          </p:spPr>
          <p:txBody>
            <a:bodyPr wrap="square">
              <a:spAutoFit/>
              <a:scene3d>
                <a:camera prst="orthographicFront"/>
                <a:lightRig rig="threePt" dir="t"/>
              </a:scene3d>
              <a:sp3d contourW="12700"/>
            </a:bodyPr>
            <a:lstStyle>
              <a:defPPr>
                <a:defRPr lang="zh-CN"/>
              </a:defPPr>
              <a:lvl1pPr algn="just">
                <a:lnSpc>
                  <a:spcPct val="120000"/>
                </a:lnSpc>
                <a:defRPr sz="2400" b="1">
                  <a:solidFill>
                    <a:srgbClr val="1C75BC"/>
                  </a:solidFill>
                  <a:latin typeface="迷你简准圆" panose="03000509000000000000" pitchFamily="65" charset="-122"/>
                  <a:ea typeface="迷你简准圆" panose="03000509000000000000" pitchFamily="65" charset="-122"/>
                </a:defRPr>
              </a:lvl1pPr>
            </a:lstStyle>
            <a:p>
              <a:pPr algn="r"/>
              <a:r>
                <a:rPr lang="en-US" altLang="zh-CN" dirty="0">
                  <a:solidFill>
                    <a:schemeClr val="tx1">
                      <a:lumMod val="65000"/>
                      <a:lumOff val="35000"/>
                    </a:schemeClr>
                  </a:solidFill>
                </a:rPr>
                <a:t>Make check</a:t>
              </a:r>
              <a:endParaRPr lang="en-US" altLang="zh-CN" dirty="0">
                <a:solidFill>
                  <a:schemeClr val="tx1">
                    <a:lumMod val="65000"/>
                    <a:lumOff val="35000"/>
                  </a:schemeClr>
                </a:solidFill>
              </a:endParaRPr>
            </a:p>
            <a:p>
              <a:pPr algn="r"/>
              <a:endParaRPr lang="zh-CN" altLang="en-US" dirty="0">
                <a:solidFill>
                  <a:schemeClr val="tx1">
                    <a:lumMod val="65000"/>
                    <a:lumOff val="35000"/>
                  </a:schemeClr>
                </a:solidFill>
              </a:endParaRPr>
            </a:p>
          </p:txBody>
        </p:sp>
        <p:sp>
          <p:nvSpPr>
            <p:cNvPr id="23" name="文本框 22"/>
            <p:cNvSpPr txBox="1"/>
            <p:nvPr/>
          </p:nvSpPr>
          <p:spPr>
            <a:xfrm>
              <a:off x="2540076" y="2529888"/>
              <a:ext cx="3555924" cy="214931"/>
            </a:xfrm>
            <a:prstGeom prst="rect">
              <a:avLst/>
            </a:prstGeom>
            <a:noFill/>
          </p:spPr>
          <p:txBody>
            <a:bodyPr wrap="square" rtlCol="0">
              <a:spAutoFit/>
              <a:scene3d>
                <a:camera prst="orthographicFront"/>
                <a:lightRig rig="threePt" dir="t"/>
              </a:scene3d>
              <a:sp3d contourW="12700"/>
            </a:bodyPr>
            <a:lstStyle/>
            <a:p>
              <a:pPr algn="r">
                <a:lnSpc>
                  <a:spcPct val="114000"/>
                </a:lnSpc>
              </a:pPr>
              <a:endParaRPr lang="en-US" altLang="zh-CN" sz="800" dirty="0">
                <a:solidFill>
                  <a:schemeClr val="bg1">
                    <a:lumMod val="50000"/>
                  </a:schemeClr>
                </a:solidFill>
                <a:latin typeface="+mj-ea"/>
                <a:ea typeface="+mj-ea"/>
              </a:endParaRPr>
            </a:p>
          </p:txBody>
        </p:sp>
      </p:grpSp>
      <p:grpSp>
        <p:nvGrpSpPr>
          <p:cNvPr id="24" name="组合 23"/>
          <p:cNvGrpSpPr/>
          <p:nvPr/>
        </p:nvGrpSpPr>
        <p:grpSpPr>
          <a:xfrm>
            <a:off x="1302435" y="4628472"/>
            <a:ext cx="3555924" cy="648952"/>
            <a:chOff x="2540076" y="2095867"/>
            <a:chExt cx="3555924" cy="648952"/>
          </a:xfrm>
        </p:grpSpPr>
        <p:sp>
          <p:nvSpPr>
            <p:cNvPr id="25" name="文本框 24"/>
            <p:cNvSpPr txBox="1"/>
            <p:nvPr/>
          </p:nvSpPr>
          <p:spPr>
            <a:xfrm>
              <a:off x="3072933" y="2095867"/>
              <a:ext cx="3023067" cy="497957"/>
            </a:xfrm>
            <a:prstGeom prst="rect">
              <a:avLst/>
            </a:prstGeom>
          </p:spPr>
          <p:txBody>
            <a:bodyPr wrap="square">
              <a:spAutoFit/>
              <a:scene3d>
                <a:camera prst="orthographicFront"/>
                <a:lightRig rig="threePt" dir="t"/>
              </a:scene3d>
              <a:sp3d contourW="12700"/>
            </a:bodyPr>
            <a:lstStyle>
              <a:defPPr>
                <a:defRPr lang="zh-CN"/>
              </a:defPPr>
              <a:lvl1pPr algn="just">
                <a:lnSpc>
                  <a:spcPct val="120000"/>
                </a:lnSpc>
                <a:defRPr sz="2400" b="1">
                  <a:solidFill>
                    <a:srgbClr val="1C75BC"/>
                  </a:solidFill>
                  <a:latin typeface="迷你简准圆" panose="03000509000000000000" pitchFamily="65" charset="-122"/>
                  <a:ea typeface="迷你简准圆" panose="03000509000000000000" pitchFamily="65" charset="-122"/>
                </a:defRPr>
              </a:lvl1pPr>
            </a:lstStyle>
            <a:p>
              <a:pPr algn="r"/>
              <a:r>
                <a:rPr lang="zh-CN" altLang="en-US" dirty="0">
                  <a:solidFill>
                    <a:schemeClr val="tx1">
                      <a:lumMod val="65000"/>
                      <a:lumOff val="35000"/>
                    </a:schemeClr>
                  </a:solidFill>
                </a:rPr>
                <a:t>提出策略</a:t>
              </a:r>
              <a:endParaRPr lang="zh-CN" altLang="en-US" dirty="0">
                <a:solidFill>
                  <a:schemeClr val="tx1">
                    <a:lumMod val="65000"/>
                    <a:lumOff val="35000"/>
                  </a:schemeClr>
                </a:solidFill>
              </a:endParaRPr>
            </a:p>
          </p:txBody>
        </p:sp>
        <p:sp>
          <p:nvSpPr>
            <p:cNvPr id="26" name="文本框 25"/>
            <p:cNvSpPr txBox="1"/>
            <p:nvPr/>
          </p:nvSpPr>
          <p:spPr>
            <a:xfrm>
              <a:off x="2540076" y="2529888"/>
              <a:ext cx="3555924" cy="214931"/>
            </a:xfrm>
            <a:prstGeom prst="rect">
              <a:avLst/>
            </a:prstGeom>
            <a:noFill/>
          </p:spPr>
          <p:txBody>
            <a:bodyPr wrap="square" rtlCol="0">
              <a:spAutoFit/>
              <a:scene3d>
                <a:camera prst="orthographicFront"/>
                <a:lightRig rig="threePt" dir="t"/>
              </a:scene3d>
              <a:sp3d contourW="12700"/>
            </a:bodyPr>
            <a:lstStyle/>
            <a:p>
              <a:pPr algn="r">
                <a:lnSpc>
                  <a:spcPct val="114000"/>
                </a:lnSpc>
              </a:pPr>
              <a:endParaRPr lang="en-US" altLang="zh-CN" sz="800" dirty="0">
                <a:solidFill>
                  <a:schemeClr val="bg1">
                    <a:lumMod val="50000"/>
                  </a:schemeClr>
                </a:solidFill>
                <a:latin typeface="+mj-ea"/>
                <a:ea typeface="+mj-ea"/>
              </a:endParaRPr>
            </a:p>
          </p:txBody>
        </p:sp>
      </p:grpSp>
      <p:grpSp>
        <p:nvGrpSpPr>
          <p:cNvPr id="30" name="组合 29"/>
          <p:cNvGrpSpPr/>
          <p:nvPr/>
        </p:nvGrpSpPr>
        <p:grpSpPr>
          <a:xfrm flipH="1">
            <a:off x="-1" y="0"/>
            <a:ext cx="12192001" cy="6857999"/>
            <a:chOff x="-1" y="0"/>
            <a:chExt cx="12192001" cy="6857999"/>
          </a:xfrm>
        </p:grpSpPr>
        <p:sp>
          <p:nvSpPr>
            <p:cNvPr id="28" name="等腰三角形 27"/>
            <p:cNvSpPr/>
            <p:nvPr/>
          </p:nvSpPr>
          <p:spPr>
            <a:xfrm flipV="1">
              <a:off x="-1" y="0"/>
              <a:ext cx="1785257" cy="1268413"/>
            </a:xfrm>
            <a:prstGeom prst="triangle">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等腰三角形 28"/>
            <p:cNvSpPr/>
            <p:nvPr/>
          </p:nvSpPr>
          <p:spPr>
            <a:xfrm rot="10800000" flipV="1">
              <a:off x="10406743" y="5589586"/>
              <a:ext cx="1785257" cy="1268413"/>
            </a:xfrm>
            <a:prstGeom prst="triangle">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mc:AlternateContent xmlns:mc="http://schemas.openxmlformats.org/markup-compatibility/2006">
    <mc:Choice xmlns:p14="http://schemas.microsoft.com/office/powerpoint/2010/main" Requires="p14">
      <p:transition spd="slow" p14:dur="1500" advTm="0">
        <p:random/>
      </p:transition>
    </mc:Choice>
    <mc:Fallback>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p:cTn id="11" dur="500" fill="hold"/>
                                        <p:tgtEl>
                                          <p:spTgt spid="7"/>
                                        </p:tgtEl>
                                        <p:attrNameLst>
                                          <p:attrName>ppt_w</p:attrName>
                                        </p:attrNameLst>
                                      </p:cBhvr>
                                      <p:tavLst>
                                        <p:tav tm="0">
                                          <p:val>
                                            <p:fltVal val="0"/>
                                          </p:val>
                                        </p:tav>
                                        <p:tav tm="100000">
                                          <p:val>
                                            <p:strVal val="#ppt_w"/>
                                          </p:val>
                                        </p:tav>
                                      </p:tavLst>
                                    </p:anim>
                                    <p:anim calcmode="lin" valueType="num">
                                      <p:cBhvr>
                                        <p:cTn id="12" dur="500" fill="hold"/>
                                        <p:tgtEl>
                                          <p:spTgt spid="7"/>
                                        </p:tgtEl>
                                        <p:attrNameLst>
                                          <p:attrName>ppt_h</p:attrName>
                                        </p:attrNameLst>
                                      </p:cBhvr>
                                      <p:tavLst>
                                        <p:tav tm="0">
                                          <p:val>
                                            <p:fltVal val="0"/>
                                          </p:val>
                                        </p:tav>
                                        <p:tav tm="100000">
                                          <p:val>
                                            <p:strVal val="#ppt_h"/>
                                          </p:val>
                                        </p:tav>
                                      </p:tavLst>
                                    </p:anim>
                                    <p:animEffect transition="in" filter="fade">
                                      <p:cBhvr>
                                        <p:cTn id="13" dur="500"/>
                                        <p:tgtEl>
                                          <p:spTgt spid="7"/>
                                        </p:tgtEl>
                                      </p:cBhvr>
                                    </p:animEffect>
                                  </p:childTnLst>
                                </p:cTn>
                              </p:par>
                              <p:par>
                                <p:cTn id="14" presetID="53" presetClass="entr" presetSubtype="16"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 calcmode="lin" valueType="num">
                                      <p:cBhvr>
                                        <p:cTn id="16" dur="500" fill="hold"/>
                                        <p:tgtEl>
                                          <p:spTgt spid="8"/>
                                        </p:tgtEl>
                                        <p:attrNameLst>
                                          <p:attrName>ppt_w</p:attrName>
                                        </p:attrNameLst>
                                      </p:cBhvr>
                                      <p:tavLst>
                                        <p:tav tm="0">
                                          <p:val>
                                            <p:fltVal val="0"/>
                                          </p:val>
                                        </p:tav>
                                        <p:tav tm="100000">
                                          <p:val>
                                            <p:strVal val="#ppt_w"/>
                                          </p:val>
                                        </p:tav>
                                      </p:tavLst>
                                    </p:anim>
                                    <p:anim calcmode="lin" valueType="num">
                                      <p:cBhvr>
                                        <p:cTn id="17" dur="500" fill="hold"/>
                                        <p:tgtEl>
                                          <p:spTgt spid="8"/>
                                        </p:tgtEl>
                                        <p:attrNameLst>
                                          <p:attrName>ppt_h</p:attrName>
                                        </p:attrNameLst>
                                      </p:cBhvr>
                                      <p:tavLst>
                                        <p:tav tm="0">
                                          <p:val>
                                            <p:fltVal val="0"/>
                                          </p:val>
                                        </p:tav>
                                        <p:tav tm="100000">
                                          <p:val>
                                            <p:strVal val="#ppt_h"/>
                                          </p:val>
                                        </p:tav>
                                      </p:tavLst>
                                    </p:anim>
                                    <p:animEffect transition="in" filter="fade">
                                      <p:cBhvr>
                                        <p:cTn id="18" dur="500"/>
                                        <p:tgtEl>
                                          <p:spTgt spid="8"/>
                                        </p:tgtEl>
                                      </p:cBhvr>
                                    </p:animEffect>
                                  </p:childTnLst>
                                </p:cTn>
                              </p:par>
                              <p:par>
                                <p:cTn id="19" presetID="53" presetClass="entr" presetSubtype="16"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anim calcmode="lin" valueType="num">
                                      <p:cBhvr>
                                        <p:cTn id="21" dur="500" fill="hold"/>
                                        <p:tgtEl>
                                          <p:spTgt spid="9"/>
                                        </p:tgtEl>
                                        <p:attrNameLst>
                                          <p:attrName>ppt_w</p:attrName>
                                        </p:attrNameLst>
                                      </p:cBhvr>
                                      <p:tavLst>
                                        <p:tav tm="0">
                                          <p:val>
                                            <p:fltVal val="0"/>
                                          </p:val>
                                        </p:tav>
                                        <p:tav tm="100000">
                                          <p:val>
                                            <p:strVal val="#ppt_w"/>
                                          </p:val>
                                        </p:tav>
                                      </p:tavLst>
                                    </p:anim>
                                    <p:anim calcmode="lin" valueType="num">
                                      <p:cBhvr>
                                        <p:cTn id="22" dur="500" fill="hold"/>
                                        <p:tgtEl>
                                          <p:spTgt spid="9"/>
                                        </p:tgtEl>
                                        <p:attrNameLst>
                                          <p:attrName>ppt_h</p:attrName>
                                        </p:attrNameLst>
                                      </p:cBhvr>
                                      <p:tavLst>
                                        <p:tav tm="0">
                                          <p:val>
                                            <p:fltVal val="0"/>
                                          </p:val>
                                        </p:tav>
                                        <p:tav tm="100000">
                                          <p:val>
                                            <p:strVal val="#ppt_h"/>
                                          </p:val>
                                        </p:tav>
                                      </p:tavLst>
                                    </p:anim>
                                    <p:animEffect transition="in" filter="fade">
                                      <p:cBhvr>
                                        <p:cTn id="23" dur="500"/>
                                        <p:tgtEl>
                                          <p:spTgt spid="9"/>
                                        </p:tgtEl>
                                      </p:cBhvr>
                                    </p:animEffect>
                                  </p:childTnLst>
                                </p:cTn>
                              </p:par>
                              <p:par>
                                <p:cTn id="24" presetID="53" presetClass="entr" presetSubtype="16" fill="hold" grpId="0" nodeType="withEffect">
                                  <p:stCondLst>
                                    <p:cond delay="0"/>
                                  </p:stCondLst>
                                  <p:childTnLst>
                                    <p:set>
                                      <p:cBhvr>
                                        <p:cTn id="25" dur="1" fill="hold">
                                          <p:stCondLst>
                                            <p:cond delay="0"/>
                                          </p:stCondLst>
                                        </p:cTn>
                                        <p:tgtEl>
                                          <p:spTgt spid="10"/>
                                        </p:tgtEl>
                                        <p:attrNameLst>
                                          <p:attrName>style.visibility</p:attrName>
                                        </p:attrNameLst>
                                      </p:cBhvr>
                                      <p:to>
                                        <p:strVal val="visible"/>
                                      </p:to>
                                    </p:set>
                                    <p:anim calcmode="lin" valueType="num">
                                      <p:cBhvr>
                                        <p:cTn id="26" dur="500" fill="hold"/>
                                        <p:tgtEl>
                                          <p:spTgt spid="10"/>
                                        </p:tgtEl>
                                        <p:attrNameLst>
                                          <p:attrName>ppt_w</p:attrName>
                                        </p:attrNameLst>
                                      </p:cBhvr>
                                      <p:tavLst>
                                        <p:tav tm="0">
                                          <p:val>
                                            <p:fltVal val="0"/>
                                          </p:val>
                                        </p:tav>
                                        <p:tav tm="100000">
                                          <p:val>
                                            <p:strVal val="#ppt_w"/>
                                          </p:val>
                                        </p:tav>
                                      </p:tavLst>
                                    </p:anim>
                                    <p:anim calcmode="lin" valueType="num">
                                      <p:cBhvr>
                                        <p:cTn id="27" dur="500" fill="hold"/>
                                        <p:tgtEl>
                                          <p:spTgt spid="10"/>
                                        </p:tgtEl>
                                        <p:attrNameLst>
                                          <p:attrName>ppt_h</p:attrName>
                                        </p:attrNameLst>
                                      </p:cBhvr>
                                      <p:tavLst>
                                        <p:tav tm="0">
                                          <p:val>
                                            <p:fltVal val="0"/>
                                          </p:val>
                                        </p:tav>
                                        <p:tav tm="100000">
                                          <p:val>
                                            <p:strVal val="#ppt_h"/>
                                          </p:val>
                                        </p:tav>
                                      </p:tavLst>
                                    </p:anim>
                                    <p:animEffect transition="in" filter="fade">
                                      <p:cBhvr>
                                        <p:cTn id="28" dur="500"/>
                                        <p:tgtEl>
                                          <p:spTgt spid="10"/>
                                        </p:tgtEl>
                                      </p:cBhvr>
                                    </p:animEffect>
                                  </p:childTnLst>
                                </p:cTn>
                              </p:par>
                              <p:par>
                                <p:cTn id="29" presetID="53" presetClass="entr" presetSubtype="16"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anim calcmode="lin" valueType="num">
                                      <p:cBhvr>
                                        <p:cTn id="31" dur="500" fill="hold"/>
                                        <p:tgtEl>
                                          <p:spTgt spid="11"/>
                                        </p:tgtEl>
                                        <p:attrNameLst>
                                          <p:attrName>ppt_w</p:attrName>
                                        </p:attrNameLst>
                                      </p:cBhvr>
                                      <p:tavLst>
                                        <p:tav tm="0">
                                          <p:val>
                                            <p:fltVal val="0"/>
                                          </p:val>
                                        </p:tav>
                                        <p:tav tm="100000">
                                          <p:val>
                                            <p:strVal val="#ppt_w"/>
                                          </p:val>
                                        </p:tav>
                                      </p:tavLst>
                                    </p:anim>
                                    <p:anim calcmode="lin" valueType="num">
                                      <p:cBhvr>
                                        <p:cTn id="32" dur="500" fill="hold"/>
                                        <p:tgtEl>
                                          <p:spTgt spid="11"/>
                                        </p:tgtEl>
                                        <p:attrNameLst>
                                          <p:attrName>ppt_h</p:attrName>
                                        </p:attrNameLst>
                                      </p:cBhvr>
                                      <p:tavLst>
                                        <p:tav tm="0">
                                          <p:val>
                                            <p:fltVal val="0"/>
                                          </p:val>
                                        </p:tav>
                                        <p:tav tm="100000">
                                          <p:val>
                                            <p:strVal val="#ppt_h"/>
                                          </p:val>
                                        </p:tav>
                                      </p:tavLst>
                                    </p:anim>
                                    <p:animEffect transition="in" filter="fade">
                                      <p:cBhvr>
                                        <p:cTn id="33" dur="500"/>
                                        <p:tgtEl>
                                          <p:spTgt spid="11"/>
                                        </p:tgtEl>
                                      </p:cBhvr>
                                    </p:animEffect>
                                  </p:childTnLst>
                                </p:cTn>
                              </p:par>
                              <p:par>
                                <p:cTn id="34" presetID="53" presetClass="entr" presetSubtype="16" fill="hold" grpId="0" nodeType="withEffect">
                                  <p:stCondLst>
                                    <p:cond delay="0"/>
                                  </p:stCondLst>
                                  <p:childTnLst>
                                    <p:set>
                                      <p:cBhvr>
                                        <p:cTn id="35" dur="1" fill="hold">
                                          <p:stCondLst>
                                            <p:cond delay="0"/>
                                          </p:stCondLst>
                                        </p:cTn>
                                        <p:tgtEl>
                                          <p:spTgt spid="12"/>
                                        </p:tgtEl>
                                        <p:attrNameLst>
                                          <p:attrName>style.visibility</p:attrName>
                                        </p:attrNameLst>
                                      </p:cBhvr>
                                      <p:to>
                                        <p:strVal val="visible"/>
                                      </p:to>
                                    </p:set>
                                    <p:anim calcmode="lin" valueType="num">
                                      <p:cBhvr>
                                        <p:cTn id="36" dur="500" fill="hold"/>
                                        <p:tgtEl>
                                          <p:spTgt spid="12"/>
                                        </p:tgtEl>
                                        <p:attrNameLst>
                                          <p:attrName>ppt_w</p:attrName>
                                        </p:attrNameLst>
                                      </p:cBhvr>
                                      <p:tavLst>
                                        <p:tav tm="0">
                                          <p:val>
                                            <p:fltVal val="0"/>
                                          </p:val>
                                        </p:tav>
                                        <p:tav tm="100000">
                                          <p:val>
                                            <p:strVal val="#ppt_w"/>
                                          </p:val>
                                        </p:tav>
                                      </p:tavLst>
                                    </p:anim>
                                    <p:anim calcmode="lin" valueType="num">
                                      <p:cBhvr>
                                        <p:cTn id="37" dur="500" fill="hold"/>
                                        <p:tgtEl>
                                          <p:spTgt spid="12"/>
                                        </p:tgtEl>
                                        <p:attrNameLst>
                                          <p:attrName>ppt_h</p:attrName>
                                        </p:attrNameLst>
                                      </p:cBhvr>
                                      <p:tavLst>
                                        <p:tav tm="0">
                                          <p:val>
                                            <p:fltVal val="0"/>
                                          </p:val>
                                        </p:tav>
                                        <p:tav tm="100000">
                                          <p:val>
                                            <p:strVal val="#ppt_h"/>
                                          </p:val>
                                        </p:tav>
                                      </p:tavLst>
                                    </p:anim>
                                    <p:animEffect transition="in" filter="fade">
                                      <p:cBhvr>
                                        <p:cTn id="38" dur="500"/>
                                        <p:tgtEl>
                                          <p:spTgt spid="12"/>
                                        </p:tgtEl>
                                      </p:cBhvr>
                                    </p:animEffect>
                                  </p:childTnLst>
                                </p:cTn>
                              </p:par>
                              <p:par>
                                <p:cTn id="39" presetID="53" presetClass="entr" presetSubtype="16" fill="hold" grpId="0" nodeType="withEffect">
                                  <p:stCondLst>
                                    <p:cond delay="0"/>
                                  </p:stCondLst>
                                  <p:childTnLst>
                                    <p:set>
                                      <p:cBhvr>
                                        <p:cTn id="40" dur="1" fill="hold">
                                          <p:stCondLst>
                                            <p:cond delay="0"/>
                                          </p:stCondLst>
                                        </p:cTn>
                                        <p:tgtEl>
                                          <p:spTgt spid="13"/>
                                        </p:tgtEl>
                                        <p:attrNameLst>
                                          <p:attrName>style.visibility</p:attrName>
                                        </p:attrNameLst>
                                      </p:cBhvr>
                                      <p:to>
                                        <p:strVal val="visible"/>
                                      </p:to>
                                    </p:set>
                                    <p:anim calcmode="lin" valueType="num">
                                      <p:cBhvr>
                                        <p:cTn id="41" dur="500" fill="hold"/>
                                        <p:tgtEl>
                                          <p:spTgt spid="13"/>
                                        </p:tgtEl>
                                        <p:attrNameLst>
                                          <p:attrName>ppt_w</p:attrName>
                                        </p:attrNameLst>
                                      </p:cBhvr>
                                      <p:tavLst>
                                        <p:tav tm="0">
                                          <p:val>
                                            <p:fltVal val="0"/>
                                          </p:val>
                                        </p:tav>
                                        <p:tav tm="100000">
                                          <p:val>
                                            <p:strVal val="#ppt_w"/>
                                          </p:val>
                                        </p:tav>
                                      </p:tavLst>
                                    </p:anim>
                                    <p:anim calcmode="lin" valueType="num">
                                      <p:cBhvr>
                                        <p:cTn id="42" dur="500" fill="hold"/>
                                        <p:tgtEl>
                                          <p:spTgt spid="13"/>
                                        </p:tgtEl>
                                        <p:attrNameLst>
                                          <p:attrName>ppt_h</p:attrName>
                                        </p:attrNameLst>
                                      </p:cBhvr>
                                      <p:tavLst>
                                        <p:tav tm="0">
                                          <p:val>
                                            <p:fltVal val="0"/>
                                          </p:val>
                                        </p:tav>
                                        <p:tav tm="100000">
                                          <p:val>
                                            <p:strVal val="#ppt_h"/>
                                          </p:val>
                                        </p:tav>
                                      </p:tavLst>
                                    </p:anim>
                                    <p:animEffect transition="in" filter="fade">
                                      <p:cBhvr>
                                        <p:cTn id="43" dur="500"/>
                                        <p:tgtEl>
                                          <p:spTgt spid="13"/>
                                        </p:tgtEl>
                                      </p:cBhvr>
                                    </p:animEffect>
                                  </p:childTnLst>
                                </p:cTn>
                              </p:par>
                              <p:par>
                                <p:cTn id="44" presetID="53" presetClass="entr" presetSubtype="16" fill="hold" grpId="0" nodeType="withEffect">
                                  <p:stCondLst>
                                    <p:cond delay="0"/>
                                  </p:stCondLst>
                                  <p:childTnLst>
                                    <p:set>
                                      <p:cBhvr>
                                        <p:cTn id="45" dur="1" fill="hold">
                                          <p:stCondLst>
                                            <p:cond delay="0"/>
                                          </p:stCondLst>
                                        </p:cTn>
                                        <p:tgtEl>
                                          <p:spTgt spid="14"/>
                                        </p:tgtEl>
                                        <p:attrNameLst>
                                          <p:attrName>style.visibility</p:attrName>
                                        </p:attrNameLst>
                                      </p:cBhvr>
                                      <p:to>
                                        <p:strVal val="visible"/>
                                      </p:to>
                                    </p:set>
                                    <p:anim calcmode="lin" valueType="num">
                                      <p:cBhvr>
                                        <p:cTn id="46" dur="500" fill="hold"/>
                                        <p:tgtEl>
                                          <p:spTgt spid="14"/>
                                        </p:tgtEl>
                                        <p:attrNameLst>
                                          <p:attrName>ppt_w</p:attrName>
                                        </p:attrNameLst>
                                      </p:cBhvr>
                                      <p:tavLst>
                                        <p:tav tm="0">
                                          <p:val>
                                            <p:fltVal val="0"/>
                                          </p:val>
                                        </p:tav>
                                        <p:tav tm="100000">
                                          <p:val>
                                            <p:strVal val="#ppt_w"/>
                                          </p:val>
                                        </p:tav>
                                      </p:tavLst>
                                    </p:anim>
                                    <p:anim calcmode="lin" valueType="num">
                                      <p:cBhvr>
                                        <p:cTn id="47" dur="500" fill="hold"/>
                                        <p:tgtEl>
                                          <p:spTgt spid="14"/>
                                        </p:tgtEl>
                                        <p:attrNameLst>
                                          <p:attrName>ppt_h</p:attrName>
                                        </p:attrNameLst>
                                      </p:cBhvr>
                                      <p:tavLst>
                                        <p:tav tm="0">
                                          <p:val>
                                            <p:fltVal val="0"/>
                                          </p:val>
                                        </p:tav>
                                        <p:tav tm="100000">
                                          <p:val>
                                            <p:strVal val="#ppt_h"/>
                                          </p:val>
                                        </p:tav>
                                      </p:tavLst>
                                    </p:anim>
                                    <p:animEffect transition="in" filter="fade">
                                      <p:cBhvr>
                                        <p:cTn id="48" dur="500"/>
                                        <p:tgtEl>
                                          <p:spTgt spid="14"/>
                                        </p:tgtEl>
                                      </p:cBhvr>
                                    </p:animEffect>
                                  </p:childTnLst>
                                </p:cTn>
                              </p:par>
                            </p:childTnLst>
                          </p:cTn>
                        </p:par>
                        <p:par>
                          <p:cTn id="49" fill="hold">
                            <p:stCondLst>
                              <p:cond delay="1000"/>
                            </p:stCondLst>
                            <p:childTnLst>
                              <p:par>
                                <p:cTn id="50" presetID="47" presetClass="entr" presetSubtype="0" fill="hold" nodeType="afterEffect">
                                  <p:stCondLst>
                                    <p:cond delay="0"/>
                                  </p:stCondLst>
                                  <p:childTnLst>
                                    <p:set>
                                      <p:cBhvr>
                                        <p:cTn id="51" dur="1" fill="hold">
                                          <p:stCondLst>
                                            <p:cond delay="0"/>
                                          </p:stCondLst>
                                        </p:cTn>
                                        <p:tgtEl>
                                          <p:spTgt spid="2"/>
                                        </p:tgtEl>
                                        <p:attrNameLst>
                                          <p:attrName>style.visibility</p:attrName>
                                        </p:attrNameLst>
                                      </p:cBhvr>
                                      <p:to>
                                        <p:strVal val="visible"/>
                                      </p:to>
                                    </p:set>
                                    <p:animEffect transition="in" filter="fade">
                                      <p:cBhvr>
                                        <p:cTn id="52" dur="1000"/>
                                        <p:tgtEl>
                                          <p:spTgt spid="2"/>
                                        </p:tgtEl>
                                      </p:cBhvr>
                                    </p:animEffect>
                                    <p:anim calcmode="lin" valueType="num">
                                      <p:cBhvr>
                                        <p:cTn id="53" dur="1000" fill="hold"/>
                                        <p:tgtEl>
                                          <p:spTgt spid="2"/>
                                        </p:tgtEl>
                                        <p:attrNameLst>
                                          <p:attrName>ppt_x</p:attrName>
                                        </p:attrNameLst>
                                      </p:cBhvr>
                                      <p:tavLst>
                                        <p:tav tm="0">
                                          <p:val>
                                            <p:strVal val="#ppt_x"/>
                                          </p:val>
                                        </p:tav>
                                        <p:tav tm="100000">
                                          <p:val>
                                            <p:strVal val="#ppt_x"/>
                                          </p:val>
                                        </p:tav>
                                      </p:tavLst>
                                    </p:anim>
                                    <p:anim calcmode="lin" valueType="num">
                                      <p:cBhvr>
                                        <p:cTn id="54" dur="1000" fill="hold"/>
                                        <p:tgtEl>
                                          <p:spTgt spid="2"/>
                                        </p:tgtEl>
                                        <p:attrNameLst>
                                          <p:attrName>ppt_y</p:attrName>
                                        </p:attrNameLst>
                                      </p:cBhvr>
                                      <p:tavLst>
                                        <p:tav tm="0">
                                          <p:val>
                                            <p:strVal val="#ppt_y-.1"/>
                                          </p:val>
                                        </p:tav>
                                        <p:tav tm="100000">
                                          <p:val>
                                            <p:strVal val="#ppt_y"/>
                                          </p:val>
                                        </p:tav>
                                      </p:tavLst>
                                    </p:anim>
                                  </p:childTnLst>
                                </p:cTn>
                              </p:par>
                            </p:childTnLst>
                          </p:cTn>
                        </p:par>
                        <p:par>
                          <p:cTn id="55" fill="hold">
                            <p:stCondLst>
                              <p:cond delay="2000"/>
                            </p:stCondLst>
                            <p:childTnLst>
                              <p:par>
                                <p:cTn id="56" presetID="22" presetClass="entr" presetSubtype="8" fill="hold" nodeType="afterEffect">
                                  <p:stCondLst>
                                    <p:cond delay="0"/>
                                  </p:stCondLst>
                                  <p:childTnLst>
                                    <p:set>
                                      <p:cBhvr>
                                        <p:cTn id="57" dur="1" fill="hold">
                                          <p:stCondLst>
                                            <p:cond delay="0"/>
                                          </p:stCondLst>
                                        </p:cTn>
                                        <p:tgtEl>
                                          <p:spTgt spid="17"/>
                                        </p:tgtEl>
                                        <p:attrNameLst>
                                          <p:attrName>style.visibility</p:attrName>
                                        </p:attrNameLst>
                                      </p:cBhvr>
                                      <p:to>
                                        <p:strVal val="visible"/>
                                      </p:to>
                                    </p:set>
                                    <p:animEffect transition="in" filter="wipe(left)">
                                      <p:cBhvr>
                                        <p:cTn id="58" dur="500"/>
                                        <p:tgtEl>
                                          <p:spTgt spid="17"/>
                                        </p:tgtEl>
                                      </p:cBhvr>
                                    </p:animEffect>
                                  </p:childTnLst>
                                </p:cTn>
                              </p:par>
                            </p:childTnLst>
                          </p:cTn>
                        </p:par>
                        <p:par>
                          <p:cTn id="59" fill="hold">
                            <p:stCondLst>
                              <p:cond delay="2500"/>
                            </p:stCondLst>
                            <p:childTnLst>
                              <p:par>
                                <p:cTn id="60" presetID="42" presetClass="entr" presetSubtype="0" fill="hold" nodeType="afterEffect">
                                  <p:stCondLst>
                                    <p:cond delay="0"/>
                                  </p:stCondLst>
                                  <p:childTnLst>
                                    <p:set>
                                      <p:cBhvr>
                                        <p:cTn id="61" dur="1" fill="hold">
                                          <p:stCondLst>
                                            <p:cond delay="0"/>
                                          </p:stCondLst>
                                        </p:cTn>
                                        <p:tgtEl>
                                          <p:spTgt spid="3"/>
                                        </p:tgtEl>
                                        <p:attrNameLst>
                                          <p:attrName>style.visibility</p:attrName>
                                        </p:attrNameLst>
                                      </p:cBhvr>
                                      <p:to>
                                        <p:strVal val="visible"/>
                                      </p:to>
                                    </p:set>
                                    <p:animEffect transition="in" filter="fade">
                                      <p:cBhvr>
                                        <p:cTn id="62" dur="1000"/>
                                        <p:tgtEl>
                                          <p:spTgt spid="3"/>
                                        </p:tgtEl>
                                      </p:cBhvr>
                                    </p:animEffect>
                                    <p:anim calcmode="lin" valueType="num">
                                      <p:cBhvr>
                                        <p:cTn id="63" dur="1000" fill="hold"/>
                                        <p:tgtEl>
                                          <p:spTgt spid="3"/>
                                        </p:tgtEl>
                                        <p:attrNameLst>
                                          <p:attrName>ppt_x</p:attrName>
                                        </p:attrNameLst>
                                      </p:cBhvr>
                                      <p:tavLst>
                                        <p:tav tm="0">
                                          <p:val>
                                            <p:strVal val="#ppt_x"/>
                                          </p:val>
                                        </p:tav>
                                        <p:tav tm="100000">
                                          <p:val>
                                            <p:strVal val="#ppt_x"/>
                                          </p:val>
                                        </p:tav>
                                      </p:tavLst>
                                    </p:anim>
                                    <p:anim calcmode="lin" valueType="num">
                                      <p:cBhvr>
                                        <p:cTn id="64" dur="1000" fill="hold"/>
                                        <p:tgtEl>
                                          <p:spTgt spid="3"/>
                                        </p:tgtEl>
                                        <p:attrNameLst>
                                          <p:attrName>ppt_y</p:attrName>
                                        </p:attrNameLst>
                                      </p:cBhvr>
                                      <p:tavLst>
                                        <p:tav tm="0">
                                          <p:val>
                                            <p:strVal val="#ppt_y+.1"/>
                                          </p:val>
                                        </p:tav>
                                        <p:tav tm="100000">
                                          <p:val>
                                            <p:strVal val="#ppt_y"/>
                                          </p:val>
                                        </p:tav>
                                      </p:tavLst>
                                    </p:anim>
                                  </p:childTnLst>
                                </p:cTn>
                              </p:par>
                            </p:childTnLst>
                          </p:cTn>
                        </p:par>
                        <p:par>
                          <p:cTn id="65" fill="hold">
                            <p:stCondLst>
                              <p:cond delay="3500"/>
                            </p:stCondLst>
                            <p:childTnLst>
                              <p:par>
                                <p:cTn id="66" presetID="22" presetClass="entr" presetSubtype="2" fill="hold" nodeType="afterEffect">
                                  <p:stCondLst>
                                    <p:cond delay="0"/>
                                  </p:stCondLst>
                                  <p:childTnLst>
                                    <p:set>
                                      <p:cBhvr>
                                        <p:cTn id="67" dur="1" fill="hold">
                                          <p:stCondLst>
                                            <p:cond delay="0"/>
                                          </p:stCondLst>
                                        </p:cTn>
                                        <p:tgtEl>
                                          <p:spTgt spid="24"/>
                                        </p:tgtEl>
                                        <p:attrNameLst>
                                          <p:attrName>style.visibility</p:attrName>
                                        </p:attrNameLst>
                                      </p:cBhvr>
                                      <p:to>
                                        <p:strVal val="visible"/>
                                      </p:to>
                                    </p:set>
                                    <p:animEffect transition="in" filter="wipe(right)">
                                      <p:cBhvr>
                                        <p:cTn id="68" dur="500"/>
                                        <p:tgtEl>
                                          <p:spTgt spid="24"/>
                                        </p:tgtEl>
                                      </p:cBhvr>
                                    </p:animEffect>
                                  </p:childTnLst>
                                </p:cTn>
                              </p:par>
                            </p:childTnLst>
                          </p:cTn>
                        </p:par>
                        <p:par>
                          <p:cTn id="69" fill="hold">
                            <p:stCondLst>
                              <p:cond delay="4000"/>
                            </p:stCondLst>
                            <p:childTnLst>
                              <p:par>
                                <p:cTn id="70" presetID="47" presetClass="entr" presetSubtype="0" fill="hold" nodeType="afterEffect">
                                  <p:stCondLst>
                                    <p:cond delay="0"/>
                                  </p:stCondLst>
                                  <p:childTnLst>
                                    <p:set>
                                      <p:cBhvr>
                                        <p:cTn id="71" dur="1" fill="hold">
                                          <p:stCondLst>
                                            <p:cond delay="0"/>
                                          </p:stCondLst>
                                        </p:cTn>
                                        <p:tgtEl>
                                          <p:spTgt spid="4"/>
                                        </p:tgtEl>
                                        <p:attrNameLst>
                                          <p:attrName>style.visibility</p:attrName>
                                        </p:attrNameLst>
                                      </p:cBhvr>
                                      <p:to>
                                        <p:strVal val="visible"/>
                                      </p:to>
                                    </p:set>
                                    <p:animEffect transition="in" filter="fade">
                                      <p:cBhvr>
                                        <p:cTn id="72" dur="1000"/>
                                        <p:tgtEl>
                                          <p:spTgt spid="4"/>
                                        </p:tgtEl>
                                      </p:cBhvr>
                                    </p:animEffect>
                                    <p:anim calcmode="lin" valueType="num">
                                      <p:cBhvr>
                                        <p:cTn id="73" dur="1000" fill="hold"/>
                                        <p:tgtEl>
                                          <p:spTgt spid="4"/>
                                        </p:tgtEl>
                                        <p:attrNameLst>
                                          <p:attrName>ppt_x</p:attrName>
                                        </p:attrNameLst>
                                      </p:cBhvr>
                                      <p:tavLst>
                                        <p:tav tm="0">
                                          <p:val>
                                            <p:strVal val="#ppt_x"/>
                                          </p:val>
                                        </p:tav>
                                        <p:tav tm="100000">
                                          <p:val>
                                            <p:strVal val="#ppt_x"/>
                                          </p:val>
                                        </p:tav>
                                      </p:tavLst>
                                    </p:anim>
                                    <p:anim calcmode="lin" valueType="num">
                                      <p:cBhvr>
                                        <p:cTn id="74" dur="1000" fill="hold"/>
                                        <p:tgtEl>
                                          <p:spTgt spid="4"/>
                                        </p:tgtEl>
                                        <p:attrNameLst>
                                          <p:attrName>ppt_y</p:attrName>
                                        </p:attrNameLst>
                                      </p:cBhvr>
                                      <p:tavLst>
                                        <p:tav tm="0">
                                          <p:val>
                                            <p:strVal val="#ppt_y-.1"/>
                                          </p:val>
                                        </p:tav>
                                        <p:tav tm="100000">
                                          <p:val>
                                            <p:strVal val="#ppt_y"/>
                                          </p:val>
                                        </p:tav>
                                      </p:tavLst>
                                    </p:anim>
                                  </p:childTnLst>
                                </p:cTn>
                              </p:par>
                            </p:childTnLst>
                          </p:cTn>
                        </p:par>
                        <p:par>
                          <p:cTn id="75" fill="hold">
                            <p:stCondLst>
                              <p:cond delay="5000"/>
                            </p:stCondLst>
                            <p:childTnLst>
                              <p:par>
                                <p:cTn id="76" presetID="22" presetClass="entr" presetSubtype="8" fill="hold" nodeType="afterEffect">
                                  <p:stCondLst>
                                    <p:cond delay="0"/>
                                  </p:stCondLst>
                                  <p:childTnLst>
                                    <p:set>
                                      <p:cBhvr>
                                        <p:cTn id="77" dur="1" fill="hold">
                                          <p:stCondLst>
                                            <p:cond delay="0"/>
                                          </p:stCondLst>
                                        </p:cTn>
                                        <p:tgtEl>
                                          <p:spTgt spid="18"/>
                                        </p:tgtEl>
                                        <p:attrNameLst>
                                          <p:attrName>style.visibility</p:attrName>
                                        </p:attrNameLst>
                                      </p:cBhvr>
                                      <p:to>
                                        <p:strVal val="visible"/>
                                      </p:to>
                                    </p:set>
                                    <p:animEffect transition="in" filter="wipe(left)">
                                      <p:cBhvr>
                                        <p:cTn id="78" dur="500"/>
                                        <p:tgtEl>
                                          <p:spTgt spid="18"/>
                                        </p:tgtEl>
                                      </p:cBhvr>
                                    </p:animEffect>
                                  </p:childTnLst>
                                </p:cTn>
                              </p:par>
                            </p:childTnLst>
                          </p:cTn>
                        </p:par>
                        <p:par>
                          <p:cTn id="79" fill="hold">
                            <p:stCondLst>
                              <p:cond delay="5500"/>
                            </p:stCondLst>
                            <p:childTnLst>
                              <p:par>
                                <p:cTn id="80" presetID="42" presetClass="entr" presetSubtype="0" fill="hold" nodeType="afterEffect">
                                  <p:stCondLst>
                                    <p:cond delay="0"/>
                                  </p:stCondLst>
                                  <p:childTnLst>
                                    <p:set>
                                      <p:cBhvr>
                                        <p:cTn id="81" dur="1" fill="hold">
                                          <p:stCondLst>
                                            <p:cond delay="0"/>
                                          </p:stCondLst>
                                        </p:cTn>
                                        <p:tgtEl>
                                          <p:spTgt spid="5"/>
                                        </p:tgtEl>
                                        <p:attrNameLst>
                                          <p:attrName>style.visibility</p:attrName>
                                        </p:attrNameLst>
                                      </p:cBhvr>
                                      <p:to>
                                        <p:strVal val="visible"/>
                                      </p:to>
                                    </p:set>
                                    <p:animEffect transition="in" filter="fade">
                                      <p:cBhvr>
                                        <p:cTn id="82" dur="1000"/>
                                        <p:tgtEl>
                                          <p:spTgt spid="5"/>
                                        </p:tgtEl>
                                      </p:cBhvr>
                                    </p:animEffect>
                                    <p:anim calcmode="lin" valueType="num">
                                      <p:cBhvr>
                                        <p:cTn id="83" dur="1000" fill="hold"/>
                                        <p:tgtEl>
                                          <p:spTgt spid="5"/>
                                        </p:tgtEl>
                                        <p:attrNameLst>
                                          <p:attrName>ppt_x</p:attrName>
                                        </p:attrNameLst>
                                      </p:cBhvr>
                                      <p:tavLst>
                                        <p:tav tm="0">
                                          <p:val>
                                            <p:strVal val="#ppt_x"/>
                                          </p:val>
                                        </p:tav>
                                        <p:tav tm="100000">
                                          <p:val>
                                            <p:strVal val="#ppt_x"/>
                                          </p:val>
                                        </p:tav>
                                      </p:tavLst>
                                    </p:anim>
                                    <p:anim calcmode="lin" valueType="num">
                                      <p:cBhvr>
                                        <p:cTn id="84" dur="1000" fill="hold"/>
                                        <p:tgtEl>
                                          <p:spTgt spid="5"/>
                                        </p:tgtEl>
                                        <p:attrNameLst>
                                          <p:attrName>ppt_y</p:attrName>
                                        </p:attrNameLst>
                                      </p:cBhvr>
                                      <p:tavLst>
                                        <p:tav tm="0">
                                          <p:val>
                                            <p:strVal val="#ppt_y+.1"/>
                                          </p:val>
                                        </p:tav>
                                        <p:tav tm="100000">
                                          <p:val>
                                            <p:strVal val="#ppt_y"/>
                                          </p:val>
                                        </p:tav>
                                      </p:tavLst>
                                    </p:anim>
                                  </p:childTnLst>
                                </p:cTn>
                              </p:par>
                            </p:childTnLst>
                          </p:cTn>
                        </p:par>
                        <p:par>
                          <p:cTn id="85" fill="hold">
                            <p:stCondLst>
                              <p:cond delay="6500"/>
                            </p:stCondLst>
                            <p:childTnLst>
                              <p:par>
                                <p:cTn id="86" presetID="22" presetClass="entr" presetSubtype="2" fill="hold" nodeType="afterEffect">
                                  <p:stCondLst>
                                    <p:cond delay="0"/>
                                  </p:stCondLst>
                                  <p:childTnLst>
                                    <p:set>
                                      <p:cBhvr>
                                        <p:cTn id="87" dur="1" fill="hold">
                                          <p:stCondLst>
                                            <p:cond delay="0"/>
                                          </p:stCondLst>
                                        </p:cTn>
                                        <p:tgtEl>
                                          <p:spTgt spid="21"/>
                                        </p:tgtEl>
                                        <p:attrNameLst>
                                          <p:attrName>style.visibility</p:attrName>
                                        </p:attrNameLst>
                                      </p:cBhvr>
                                      <p:to>
                                        <p:strVal val="visible"/>
                                      </p:to>
                                    </p:set>
                                    <p:animEffect transition="in" filter="wipe(right)">
                                      <p:cBhvr>
                                        <p:cTn id="88"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p:bldP spid="12" grpId="0"/>
      <p:bldP spid="13" grpId="0"/>
      <p:bldP spid="14" grpId="0"/>
    </p:bldLst>
  </p:timing>
</p:sld>
</file>

<file path=ppt/theme/theme1.xml><?xml version="1.0" encoding="utf-8"?>
<a:theme xmlns:a="http://schemas.openxmlformats.org/drawingml/2006/main" name="鲍鱼素材https://baoyusucai.taobao.com/">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2113</Words>
  <Application>WPS 演示</Application>
  <PresentationFormat>宽屏</PresentationFormat>
  <Paragraphs>193</Paragraphs>
  <Slides>31</Slides>
  <Notes>30</Notes>
  <HiddenSlides>0</HiddenSlides>
  <MMClips>1</MMClips>
  <ScaleCrop>false</ScaleCrop>
  <HeadingPairs>
    <vt:vector size="6" baseType="variant">
      <vt:variant>
        <vt:lpstr>已用的字体</vt:lpstr>
      </vt:variant>
      <vt:variant>
        <vt:i4>17</vt:i4>
      </vt:variant>
      <vt:variant>
        <vt:lpstr>主题</vt:lpstr>
      </vt:variant>
      <vt:variant>
        <vt:i4>1</vt:i4>
      </vt:variant>
      <vt:variant>
        <vt:lpstr>幻灯片标题</vt:lpstr>
      </vt:variant>
      <vt:variant>
        <vt:i4>31</vt:i4>
      </vt:variant>
    </vt:vector>
  </HeadingPairs>
  <TitlesOfParts>
    <vt:vector size="49" baseType="lpstr">
      <vt:lpstr>Arial</vt:lpstr>
      <vt:lpstr>宋体</vt:lpstr>
      <vt:lpstr>Wingdings</vt:lpstr>
      <vt:lpstr>时尚中黑简体</vt:lpstr>
      <vt:lpstr>黑体</vt:lpstr>
      <vt:lpstr>经典繁方篆</vt:lpstr>
      <vt:lpstr>IrisUPC</vt:lpstr>
      <vt:lpstr>Microsoft Sans Serif</vt:lpstr>
      <vt:lpstr>微软雅黑 Light</vt:lpstr>
      <vt:lpstr>微软雅黑</vt:lpstr>
      <vt:lpstr>Calibri</vt:lpstr>
      <vt:lpstr>Impact</vt:lpstr>
      <vt:lpstr>Arial</vt:lpstr>
      <vt:lpstr>迷你简准圆</vt:lpstr>
      <vt:lpstr>Arial Unicode MS</vt:lpstr>
      <vt:lpstr>Calibri Light</vt:lpstr>
      <vt:lpstr>Times New Roman</vt:lpstr>
      <vt:lpstr>鲍鱼素材https://baoyusucai.taobao.com/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人事主管述职报告ppt模板</dc:title>
  <dc:creator/>
  <cp:keywords>www.33ppt.com</cp:keywords>
  <dc:description>www.33ppt.com</dc:description>
  <dc:subject>www.33ppt.com</dc:subject>
  <cp:category>www.33ppt.com</cp:category>
  <cp:lastModifiedBy>传说斗天</cp:lastModifiedBy>
  <cp:revision>10</cp:revision>
  <dcterms:created xsi:type="dcterms:W3CDTF">2017-02-16T14:23:00Z</dcterms:created>
  <dcterms:modified xsi:type="dcterms:W3CDTF">2021-01-17T12:09:32Z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2052-11.1.0.10314</vt:lpwstr>
  </property>
</Properties>
</file>